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 id="2147483674" r:id="rId7"/>
  </p:sldMasterIdLst>
  <p:notesMasterIdLst>
    <p:notesMasterId r:id="rId36"/>
  </p:notesMasterIdLst>
  <p:handoutMasterIdLst>
    <p:handoutMasterId r:id="rId37"/>
  </p:handoutMasterIdLst>
  <p:sldIdLst>
    <p:sldId id="257" r:id="rId8"/>
    <p:sldId id="259" r:id="rId9"/>
    <p:sldId id="264" r:id="rId10"/>
    <p:sldId id="494" r:id="rId11"/>
    <p:sldId id="2147473179" r:id="rId12"/>
    <p:sldId id="272" r:id="rId13"/>
    <p:sldId id="2147473180" r:id="rId14"/>
    <p:sldId id="496" r:id="rId15"/>
    <p:sldId id="501" r:id="rId16"/>
    <p:sldId id="268" r:id="rId17"/>
    <p:sldId id="2147473183" r:id="rId18"/>
    <p:sldId id="2147473171" r:id="rId19"/>
    <p:sldId id="435" r:id="rId20"/>
    <p:sldId id="343" r:id="rId21"/>
    <p:sldId id="318" r:id="rId22"/>
    <p:sldId id="485" r:id="rId23"/>
    <p:sldId id="486" r:id="rId24"/>
    <p:sldId id="2147473184" r:id="rId25"/>
    <p:sldId id="456" r:id="rId26"/>
    <p:sldId id="511" r:id="rId27"/>
    <p:sldId id="305" r:id="rId28"/>
    <p:sldId id="308" r:id="rId29"/>
    <p:sldId id="2147473188" r:id="rId30"/>
    <p:sldId id="261" r:id="rId31"/>
    <p:sldId id="2147473181" r:id="rId32"/>
    <p:sldId id="2147473187" r:id="rId33"/>
    <p:sldId id="295" r:id="rId34"/>
    <p:sldId id="5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F78"/>
    <a:srgbClr val="009C8C"/>
    <a:srgbClr val="003B5E"/>
    <a:srgbClr val="4559A6"/>
    <a:srgbClr val="1F3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372BD-089C-41BC-8DE8-93BB447DF408}" v="7" dt="2024-05-30T00:39:41.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65" autoAdjust="0"/>
  </p:normalViewPr>
  <p:slideViewPr>
    <p:cSldViewPr snapToGrid="0">
      <p:cViewPr varScale="1">
        <p:scale>
          <a:sx n="89" d="100"/>
          <a:sy n="89" d="100"/>
        </p:scale>
        <p:origin x="13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B194AA-B662-FB91-87B3-DE54539EDF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0975AEC-1084-4B14-E968-A01729A11C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DF89B7-66C9-47FE-A090-5CA6B0CF6934}" type="datetimeFigureOut">
              <a:rPr lang="en-AU" smtClean="0"/>
              <a:t>12/06/2024</a:t>
            </a:fld>
            <a:endParaRPr lang="en-AU"/>
          </a:p>
        </p:txBody>
      </p:sp>
      <p:sp>
        <p:nvSpPr>
          <p:cNvPr id="4" name="Footer Placeholder 3">
            <a:extLst>
              <a:ext uri="{FF2B5EF4-FFF2-40B4-BE49-F238E27FC236}">
                <a16:creationId xmlns:a16="http://schemas.microsoft.com/office/drawing/2014/main" id="{A9B3BF89-69F9-3983-4DE6-CF9ADD204E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BA7AC452-C3BC-FAF5-D0B9-03C7361020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584BD1-2133-43BF-A287-9BF8E9A2D5EF}" type="slidenum">
              <a:rPr lang="en-AU" smtClean="0"/>
              <a:t>‹#›</a:t>
            </a:fld>
            <a:endParaRPr lang="en-AU"/>
          </a:p>
        </p:txBody>
      </p:sp>
    </p:spTree>
    <p:extLst>
      <p:ext uri="{BB962C8B-B14F-4D97-AF65-F5344CB8AC3E}">
        <p14:creationId xmlns:p14="http://schemas.microsoft.com/office/powerpoint/2010/main" val="256229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7E8-4E94-4667-BAC6-D5BB73EF8E7D}" type="datetimeFigureOut">
              <a:rPr lang="en-AU" smtClean="0"/>
              <a:t>12/06/2024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3930A-D509-4728-8052-058E8773D3DF}" type="slidenum">
              <a:rPr lang="en-AU" smtClean="0"/>
              <a:t>‹#›</a:t>
            </a:fld>
            <a:endParaRPr lang="en-AU"/>
          </a:p>
        </p:txBody>
      </p:sp>
    </p:spTree>
    <p:extLst>
      <p:ext uri="{BB962C8B-B14F-4D97-AF65-F5344CB8AC3E}">
        <p14:creationId xmlns:p14="http://schemas.microsoft.com/office/powerpoint/2010/main" val="659512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Yerkes%E2%80%93Dodson_law#/media/File:HebbianYerkesDodson.sv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341313"/>
            <a:ext cx="5486400" cy="3086100"/>
          </a:xfrm>
        </p:spPr>
      </p:sp>
      <p:sp>
        <p:nvSpPr>
          <p:cNvPr id="3" name="Notes Placeholder 2"/>
          <p:cNvSpPr>
            <a:spLocks noGrp="1"/>
          </p:cNvSpPr>
          <p:nvPr>
            <p:ph type="body" idx="1"/>
          </p:nvPr>
        </p:nvSpPr>
        <p:spPr>
          <a:xfrm>
            <a:off x="410226" y="3674040"/>
            <a:ext cx="5815209" cy="5257018"/>
          </a:xfrm>
        </p:spPr>
        <p:txBody>
          <a:bodyPr/>
          <a:lstStyle/>
          <a:p>
            <a:r>
              <a:rPr lang="en-AU" b="0" i="0">
                <a:solidFill>
                  <a:srgbClr val="000000"/>
                </a:solidFill>
                <a:effectLst/>
                <a:latin typeface="sofia-pro"/>
              </a:rPr>
              <a:t>how to look after yourself and your staff in order to build a healthy workplace culture. The session will outline new psychosocial workplace regulations, as well as easy to use tools and resources available to support you and your small business to become safer, healthier and more sustainable for the future.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61B2-D752-4EC0-9B75-4F75D3C033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70DFEB-4F59-1BAB-5607-0BEC092A2F77}"/>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079A4D68-C31D-6BD2-C61A-EBEB0E09754E}"/>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435941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Current best practice principles, take an integrated approach to better mental health which focuses on three key pillars of promote, protect and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model provides practical way for you to think about mental health actions and to organise activities around workplace mental health.</a:t>
            </a:r>
          </a:p>
          <a:p>
            <a:endParaRPr lang="en-AU" dirty="0"/>
          </a:p>
          <a:p>
            <a:r>
              <a:rPr lang="en-AU" dirty="0"/>
              <a:t> </a:t>
            </a:r>
          </a:p>
          <a:p>
            <a:r>
              <a:rPr lang="en-AU" b="1" dirty="0"/>
              <a:t>Protect </a:t>
            </a:r>
            <a:r>
              <a:rPr lang="en-AU" dirty="0"/>
              <a:t>– preventing harm by identifying and managing work-related risks to mental health </a:t>
            </a:r>
          </a:p>
          <a:p>
            <a:r>
              <a:rPr lang="en-AU" b="1" dirty="0"/>
              <a:t>Respond</a:t>
            </a:r>
            <a:r>
              <a:rPr lang="en-AU" dirty="0"/>
              <a:t> - building capabilities in the workplace to identify and support people who are stressed, struggling or experiencing mental ill-health.  </a:t>
            </a:r>
          </a:p>
          <a:p>
            <a:r>
              <a:rPr lang="en-AU" b="1" dirty="0"/>
              <a:t>Promote </a:t>
            </a:r>
            <a:r>
              <a:rPr lang="en-AU" dirty="0"/>
              <a:t>– recognising and enhancing the positive aspects of work that contribute to good mental health.  </a:t>
            </a:r>
          </a:p>
          <a:p>
            <a:endParaRPr lang="en-AU" b="1" dirty="0"/>
          </a:p>
          <a:p>
            <a:endParaRPr lang="en-AU" dirty="0"/>
          </a:p>
        </p:txBody>
      </p:sp>
      <p:sp>
        <p:nvSpPr>
          <p:cNvPr id="4" name="Slide Number Placeholder 3"/>
          <p:cNvSpPr>
            <a:spLocks noGrp="1"/>
          </p:cNvSpPr>
          <p:nvPr>
            <p:ph type="sldNum" sz="quarter" idx="5"/>
          </p:nvPr>
        </p:nvSpPr>
        <p:spPr/>
        <p:txBody>
          <a:bodyPr/>
          <a:lstStyle/>
          <a:p>
            <a:fld id="{0253930A-D509-4728-8052-058E8773D3DF}" type="slidenum">
              <a:rPr lang="en-AU" smtClean="0"/>
              <a:t>10</a:t>
            </a:fld>
            <a:endParaRPr lang="en-AU"/>
          </a:p>
        </p:txBody>
      </p:sp>
      <p:sp>
        <p:nvSpPr>
          <p:cNvPr id="5" name="Footer Placeholder 4">
            <a:extLst>
              <a:ext uri="{FF2B5EF4-FFF2-40B4-BE49-F238E27FC236}">
                <a16:creationId xmlns:a16="http://schemas.microsoft.com/office/drawing/2014/main" id="{BBF52EA1-A6D1-681F-4822-9EB803AB5281}"/>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3A00A35-ECE6-BC32-25AA-77D15C15A990}"/>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835508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000000"/>
                </a:solidFill>
                <a:effectLst/>
                <a:latin typeface="Gordita"/>
              </a:rPr>
              <a:t>Hi – I have a few questions for you? </a:t>
            </a:r>
          </a:p>
          <a:p>
            <a:pPr algn="l"/>
            <a:endParaRPr lang="en-AU" b="0" i="0" dirty="0">
              <a:solidFill>
                <a:srgbClr val="000000"/>
              </a:solidFill>
              <a:effectLst/>
              <a:latin typeface="Gordita"/>
            </a:endParaRPr>
          </a:p>
          <a:p>
            <a:pPr algn="l"/>
            <a:r>
              <a:rPr lang="en-AU" b="1" i="0" dirty="0">
                <a:solidFill>
                  <a:srgbClr val="000000"/>
                </a:solidFill>
                <a:effectLst/>
                <a:latin typeface="Gordita"/>
              </a:rPr>
              <a:t>What</a:t>
            </a:r>
            <a:r>
              <a:rPr lang="en-AU" b="0" i="0" dirty="0">
                <a:solidFill>
                  <a:srgbClr val="000000"/>
                </a:solidFill>
                <a:effectLst/>
                <a:latin typeface="Gordita"/>
              </a:rPr>
              <a:t> was the last thing you did to improve your wellbeing? </a:t>
            </a:r>
          </a:p>
          <a:p>
            <a:pPr algn="l"/>
            <a:r>
              <a:rPr lang="en-AU" b="1" i="0" dirty="0">
                <a:solidFill>
                  <a:srgbClr val="000000"/>
                </a:solidFill>
                <a:effectLst/>
                <a:latin typeface="Gordita"/>
              </a:rPr>
              <a:t>When</a:t>
            </a:r>
            <a:r>
              <a:rPr lang="en-AU" b="0" i="0" dirty="0">
                <a:solidFill>
                  <a:srgbClr val="000000"/>
                </a:solidFill>
                <a:effectLst/>
                <a:latin typeface="Gordita"/>
              </a:rPr>
              <a:t> did you do this (today, yesterday, last week?) </a:t>
            </a:r>
          </a:p>
          <a:p>
            <a:pPr algn="l"/>
            <a:r>
              <a:rPr lang="en-AU" b="1" i="0" dirty="0">
                <a:solidFill>
                  <a:srgbClr val="000000"/>
                </a:solidFill>
                <a:effectLst/>
                <a:latin typeface="Gordita"/>
              </a:rPr>
              <a:t>Where</a:t>
            </a:r>
            <a:r>
              <a:rPr lang="en-AU" b="0" i="0" dirty="0">
                <a:solidFill>
                  <a:srgbClr val="000000"/>
                </a:solidFill>
                <a:effectLst/>
                <a:latin typeface="Gordita"/>
              </a:rPr>
              <a:t> were you? (at work, at home, in the community somewhere) </a:t>
            </a:r>
          </a:p>
          <a:p>
            <a:pPr algn="l"/>
            <a:r>
              <a:rPr lang="en-AU" b="1" i="0" dirty="0">
                <a:solidFill>
                  <a:srgbClr val="000000"/>
                </a:solidFill>
                <a:effectLst/>
                <a:latin typeface="Gordita"/>
              </a:rPr>
              <a:t>Who</a:t>
            </a:r>
            <a:r>
              <a:rPr lang="en-AU" b="0" i="0" dirty="0">
                <a:solidFill>
                  <a:srgbClr val="000000"/>
                </a:solidFill>
                <a:effectLst/>
                <a:latin typeface="Gordita"/>
              </a:rPr>
              <a:t> – were you with ( yourself, your family or friends or pet)</a:t>
            </a:r>
          </a:p>
          <a:p>
            <a:pPr algn="l"/>
            <a:r>
              <a:rPr lang="en-AU" b="1" i="0" dirty="0">
                <a:solidFill>
                  <a:srgbClr val="000000"/>
                </a:solidFill>
                <a:effectLst/>
                <a:latin typeface="Gordita"/>
              </a:rPr>
              <a:t>Why </a:t>
            </a:r>
            <a:r>
              <a:rPr lang="en-AU" b="0" i="0" dirty="0">
                <a:solidFill>
                  <a:srgbClr val="000000"/>
                </a:solidFill>
                <a:effectLst/>
                <a:latin typeface="Gordita"/>
              </a:rPr>
              <a:t>– what was your reason to do this activity? (keep fit, keep mental health in check, health professional told you) </a:t>
            </a:r>
          </a:p>
          <a:p>
            <a:pPr algn="l"/>
            <a:endParaRPr lang="en-AU" b="0" i="0" dirty="0">
              <a:solidFill>
                <a:srgbClr val="000000"/>
              </a:solidFill>
              <a:effectLst/>
              <a:latin typeface="Gordita"/>
            </a:endParaRPr>
          </a:p>
          <a:p>
            <a:pPr algn="l"/>
            <a:r>
              <a:rPr lang="en-AU" b="1" i="0" u="sng" dirty="0">
                <a:solidFill>
                  <a:srgbClr val="000000"/>
                </a:solidFill>
                <a:effectLst/>
                <a:latin typeface="Gordita"/>
              </a:rPr>
              <a:t>Last question is - Did you feel guilty for doing this activity or when doing it that you felt you should have been doing something else? </a:t>
            </a:r>
          </a:p>
          <a:p>
            <a:endParaRPr lang="en-AU" dirty="0"/>
          </a:p>
        </p:txBody>
      </p:sp>
      <p:sp>
        <p:nvSpPr>
          <p:cNvPr id="4" name="Slide Number Placeholder 3"/>
          <p:cNvSpPr>
            <a:spLocks noGrp="1"/>
          </p:cNvSpPr>
          <p:nvPr>
            <p:ph type="sldNum" sz="quarter" idx="5"/>
          </p:nvPr>
        </p:nvSpPr>
        <p:spPr/>
        <p:txBody>
          <a:bodyPr/>
          <a:lstStyle/>
          <a:p>
            <a:fld id="{0253930A-D509-4728-8052-058E8773D3DF}" type="slidenum">
              <a:rPr lang="en-AU" smtClean="0"/>
              <a:t>11</a:t>
            </a:fld>
            <a:endParaRPr lang="en-AU"/>
          </a:p>
        </p:txBody>
      </p:sp>
      <p:sp>
        <p:nvSpPr>
          <p:cNvPr id="5" name="Footer Placeholder 4">
            <a:extLst>
              <a:ext uri="{FF2B5EF4-FFF2-40B4-BE49-F238E27FC236}">
                <a16:creationId xmlns:a16="http://schemas.microsoft.com/office/drawing/2014/main" id="{0A60BC8E-C694-23A6-7617-483A98431F5F}"/>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65A12C1-748D-8AA1-F8CA-41566E4AF534}"/>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66342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07D1F8B-97F2-4BF0-B7FC-707993241225}" type="slidenum">
              <a:rPr lang="en-AU" smtClean="0"/>
              <a:t>12</a:t>
            </a:fld>
            <a:endParaRPr lang="en-AU"/>
          </a:p>
        </p:txBody>
      </p:sp>
      <p:sp>
        <p:nvSpPr>
          <p:cNvPr id="5" name="Footer Placeholder 4">
            <a:extLst>
              <a:ext uri="{FF2B5EF4-FFF2-40B4-BE49-F238E27FC236}">
                <a16:creationId xmlns:a16="http://schemas.microsoft.com/office/drawing/2014/main" id="{3A729501-3EBC-5F15-E566-BFF557B15D6E}"/>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7130ECA-369A-496C-0A70-4A8C7FC9FBEA}"/>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205901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1088776" rtl="0" eaLnBrk="1" fontAlgn="auto" latinLnBrk="0" hangingPunct="1">
              <a:lnSpc>
                <a:spcPct val="100000"/>
              </a:lnSpc>
              <a:spcBef>
                <a:spcPts val="0"/>
              </a:spcBef>
              <a:spcAft>
                <a:spcPts val="0"/>
              </a:spcAft>
              <a:buClrTx/>
              <a:buSzTx/>
              <a:buFontTx/>
              <a:buNone/>
              <a:tabLst/>
              <a:defRPr/>
            </a:pPr>
            <a:fld id="{C8817809-2FD5-490B-B659-16009870F0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88776"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8743C7-B202-EBD8-E18D-1487F64560F6}"/>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720B4EA-9742-5DA8-9C88-81A069B47B30}"/>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6717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900" b="1"/>
          </a:p>
        </p:txBody>
      </p:sp>
      <p:sp>
        <p:nvSpPr>
          <p:cNvPr id="4" name="Slide Number Placeholder 3"/>
          <p:cNvSpPr>
            <a:spLocks noGrp="1"/>
          </p:cNvSpPr>
          <p:nvPr>
            <p:ph type="sldNum" sz="quarter" idx="5"/>
          </p:nvPr>
        </p:nvSpPr>
        <p:spPr/>
        <p:txBody>
          <a:bodyPr/>
          <a:lstStyle/>
          <a:p>
            <a:fld id="{C8817809-2FD5-490B-B659-16009870F0A9}" type="slidenum">
              <a:rPr lang="en-AU" smtClean="0"/>
              <a:t>14</a:t>
            </a:fld>
            <a:endParaRPr lang="en-AU"/>
          </a:p>
        </p:txBody>
      </p:sp>
      <p:sp>
        <p:nvSpPr>
          <p:cNvPr id="5" name="Footer Placeholder 4">
            <a:extLst>
              <a:ext uri="{FF2B5EF4-FFF2-40B4-BE49-F238E27FC236}">
                <a16:creationId xmlns:a16="http://schemas.microsoft.com/office/drawing/2014/main" id="{32E1A851-4EAE-5945-C561-9D406D6F93D3}"/>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BF44D2A-B495-C911-2C78-410309D7D240}"/>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62861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p>
        </p:txBody>
      </p:sp>
      <p:sp>
        <p:nvSpPr>
          <p:cNvPr id="4" name="Slide Number Placeholder 3"/>
          <p:cNvSpPr>
            <a:spLocks noGrp="1"/>
          </p:cNvSpPr>
          <p:nvPr>
            <p:ph type="sldNum" sz="quarter" idx="10"/>
          </p:nvPr>
        </p:nvSpPr>
        <p:spPr/>
        <p:txBody>
          <a:bodyPr/>
          <a:lstStyle/>
          <a:p>
            <a:fld id="{616AAFE7-4218-40AB-9CAA-C50B9447F220}" type="slidenum">
              <a:rPr lang="en-AU" smtClean="0"/>
              <a:t>15</a:t>
            </a:fld>
            <a:endParaRPr lang="en-AU"/>
          </a:p>
        </p:txBody>
      </p:sp>
      <p:sp>
        <p:nvSpPr>
          <p:cNvPr id="5" name="Footer Placeholder 4"/>
          <p:cNvSpPr>
            <a:spLocks noGrp="1"/>
          </p:cNvSpPr>
          <p:nvPr>
            <p:ph type="ftr" sz="quarter" idx="4"/>
          </p:nvPr>
        </p:nvSpPr>
        <p:spPr>
          <a:xfrm>
            <a:off x="0" y="9428583"/>
            <a:ext cx="2945659" cy="496332"/>
          </a:xfrm>
        </p:spPr>
        <p:txBody>
          <a:bodyPr/>
          <a:lstStyle/>
          <a:p>
            <a:pPr algn="ctr"/>
            <a:endParaRPr lang="en-AU" sz="1000" b="1">
              <a:solidFill>
                <a:srgbClr val="FF0000"/>
              </a:solidFill>
              <a:latin typeface="Arial" panose="020B0604020202020204" pitchFamily="34" charset="0"/>
            </a:endParaRPr>
          </a:p>
        </p:txBody>
      </p:sp>
      <p:sp>
        <p:nvSpPr>
          <p:cNvPr id="6" name="Header Placeholder 5"/>
          <p:cNvSpPr>
            <a:spLocks noGrp="1"/>
          </p:cNvSpPr>
          <p:nvPr>
            <p:ph type="hdr" sz="quarter"/>
          </p:nvPr>
        </p:nvSpPr>
        <p:spPr>
          <a:xfrm>
            <a:off x="0" y="0"/>
            <a:ext cx="2945659" cy="496332"/>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995476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8817809-2FD5-490B-B659-16009870F0A9}" type="slidenum">
              <a:rPr lang="en-AU" smtClean="0"/>
              <a:t>16</a:t>
            </a:fld>
            <a:endParaRPr lang="en-AU"/>
          </a:p>
        </p:txBody>
      </p:sp>
      <p:sp>
        <p:nvSpPr>
          <p:cNvPr id="5" name="Footer Placeholder 4">
            <a:extLst>
              <a:ext uri="{FF2B5EF4-FFF2-40B4-BE49-F238E27FC236}">
                <a16:creationId xmlns:a16="http://schemas.microsoft.com/office/drawing/2014/main" id="{DB6CA152-8821-B7A5-5E18-0F8C2B8D2D79}"/>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B5F565E-1841-8150-0E66-6AFD97256818}"/>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6952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8817809-2FD5-490B-B659-16009870F0A9}" type="slidenum">
              <a:rPr lang="en-AU" smtClean="0"/>
              <a:t>17</a:t>
            </a:fld>
            <a:endParaRPr lang="en-AU"/>
          </a:p>
        </p:txBody>
      </p:sp>
      <p:sp>
        <p:nvSpPr>
          <p:cNvPr id="5" name="Footer Placeholder 4">
            <a:extLst>
              <a:ext uri="{FF2B5EF4-FFF2-40B4-BE49-F238E27FC236}">
                <a16:creationId xmlns:a16="http://schemas.microsoft.com/office/drawing/2014/main" id="{67541659-3C83-E198-C32E-CF3458664B2F}"/>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1F587C2-79FB-F167-EFFD-76F936B9352A}"/>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85425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a:solidFill>
                  <a:srgbClr val="000000"/>
                </a:solidFill>
                <a:effectLst/>
                <a:latin typeface="Gordita"/>
              </a:rPr>
              <a:t>Hi – I have a few questions for you? </a:t>
            </a:r>
          </a:p>
          <a:p>
            <a:pPr algn="l"/>
            <a:endParaRPr lang="en-AU" b="0" i="0">
              <a:solidFill>
                <a:srgbClr val="000000"/>
              </a:solidFill>
              <a:effectLst/>
              <a:latin typeface="Gordita"/>
            </a:endParaRPr>
          </a:p>
          <a:p>
            <a:pPr algn="l"/>
            <a:r>
              <a:rPr lang="en-AU" b="1" i="0">
                <a:solidFill>
                  <a:srgbClr val="000000"/>
                </a:solidFill>
                <a:effectLst/>
                <a:latin typeface="Gordita"/>
              </a:rPr>
              <a:t>What</a:t>
            </a:r>
            <a:r>
              <a:rPr lang="en-AU" b="0" i="0">
                <a:solidFill>
                  <a:srgbClr val="000000"/>
                </a:solidFill>
                <a:effectLst/>
                <a:latin typeface="Gordita"/>
              </a:rPr>
              <a:t> was the last thing you did to improve your wellbeing? </a:t>
            </a:r>
          </a:p>
          <a:p>
            <a:pPr algn="l"/>
            <a:r>
              <a:rPr lang="en-AU" b="1" i="0">
                <a:solidFill>
                  <a:srgbClr val="000000"/>
                </a:solidFill>
                <a:effectLst/>
                <a:latin typeface="Gordita"/>
              </a:rPr>
              <a:t>When</a:t>
            </a:r>
            <a:r>
              <a:rPr lang="en-AU" b="0" i="0">
                <a:solidFill>
                  <a:srgbClr val="000000"/>
                </a:solidFill>
                <a:effectLst/>
                <a:latin typeface="Gordita"/>
              </a:rPr>
              <a:t> did you do this (today, yesterday, last week?) </a:t>
            </a:r>
          </a:p>
          <a:p>
            <a:pPr algn="l"/>
            <a:r>
              <a:rPr lang="en-AU" b="1" i="0">
                <a:solidFill>
                  <a:srgbClr val="000000"/>
                </a:solidFill>
                <a:effectLst/>
                <a:latin typeface="Gordita"/>
              </a:rPr>
              <a:t>Where</a:t>
            </a:r>
            <a:r>
              <a:rPr lang="en-AU" b="0" i="0">
                <a:solidFill>
                  <a:srgbClr val="000000"/>
                </a:solidFill>
                <a:effectLst/>
                <a:latin typeface="Gordita"/>
              </a:rPr>
              <a:t> were you? (at work, at home, in the community somewhere) </a:t>
            </a:r>
          </a:p>
          <a:p>
            <a:pPr algn="l"/>
            <a:r>
              <a:rPr lang="en-AU" b="1" i="0">
                <a:solidFill>
                  <a:srgbClr val="000000"/>
                </a:solidFill>
                <a:effectLst/>
                <a:latin typeface="Gordita"/>
              </a:rPr>
              <a:t>Who</a:t>
            </a:r>
            <a:r>
              <a:rPr lang="en-AU" b="0" i="0">
                <a:solidFill>
                  <a:srgbClr val="000000"/>
                </a:solidFill>
                <a:effectLst/>
                <a:latin typeface="Gordita"/>
              </a:rPr>
              <a:t> – were you with ( yourself, your family or friends or pet)</a:t>
            </a:r>
          </a:p>
          <a:p>
            <a:pPr algn="l"/>
            <a:r>
              <a:rPr lang="en-AU" b="1" i="0">
                <a:solidFill>
                  <a:srgbClr val="000000"/>
                </a:solidFill>
                <a:effectLst/>
                <a:latin typeface="Gordita"/>
              </a:rPr>
              <a:t>Why </a:t>
            </a:r>
            <a:r>
              <a:rPr lang="en-AU" b="0" i="0">
                <a:solidFill>
                  <a:srgbClr val="000000"/>
                </a:solidFill>
                <a:effectLst/>
                <a:latin typeface="Gordita"/>
              </a:rPr>
              <a:t>– what was your reason to do this activity? (keep fit, keep mental health in check, health professional told you) </a:t>
            </a:r>
          </a:p>
          <a:p>
            <a:pPr algn="l"/>
            <a:endParaRPr lang="en-AU" b="0" i="0">
              <a:solidFill>
                <a:srgbClr val="000000"/>
              </a:solidFill>
              <a:effectLst/>
              <a:latin typeface="Gordita"/>
            </a:endParaRPr>
          </a:p>
          <a:p>
            <a:pPr algn="l"/>
            <a:r>
              <a:rPr lang="en-AU" b="1" i="0" u="sng">
                <a:solidFill>
                  <a:srgbClr val="000000"/>
                </a:solidFill>
                <a:effectLst/>
                <a:latin typeface="Gordita"/>
              </a:rPr>
              <a:t>Last question is - Did you feel guilty for doing this activity or when doing it that you felt you should have been doing something else? </a:t>
            </a:r>
          </a:p>
          <a:p>
            <a:endParaRPr lang="en-AU"/>
          </a:p>
        </p:txBody>
      </p:sp>
      <p:sp>
        <p:nvSpPr>
          <p:cNvPr id="4" name="Slide Number Placeholder 3"/>
          <p:cNvSpPr>
            <a:spLocks noGrp="1"/>
          </p:cNvSpPr>
          <p:nvPr>
            <p:ph type="sldNum" sz="quarter" idx="5"/>
          </p:nvPr>
        </p:nvSpPr>
        <p:spPr/>
        <p:txBody>
          <a:bodyPr/>
          <a:lstStyle/>
          <a:p>
            <a:fld id="{0253930A-D509-4728-8052-058E8773D3DF}" type="slidenum">
              <a:rPr lang="en-AU" smtClean="0"/>
              <a:t>18</a:t>
            </a:fld>
            <a:endParaRPr lang="en-AU"/>
          </a:p>
        </p:txBody>
      </p:sp>
      <p:sp>
        <p:nvSpPr>
          <p:cNvPr id="5" name="Footer Placeholder 4">
            <a:extLst>
              <a:ext uri="{FF2B5EF4-FFF2-40B4-BE49-F238E27FC236}">
                <a16:creationId xmlns:a16="http://schemas.microsoft.com/office/drawing/2014/main" id="{42305030-E1AE-92CE-4D57-EB9B04574262}"/>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2996F3D-55D5-051B-2971-E511A175BFE3}"/>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445052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 y="269875"/>
            <a:ext cx="5953125" cy="3349625"/>
          </a:xfrm>
        </p:spPr>
      </p:sp>
      <p:sp>
        <p:nvSpPr>
          <p:cNvPr id="3" name="Notes Placeholder 2"/>
          <p:cNvSpPr>
            <a:spLocks noGrp="1"/>
          </p:cNvSpPr>
          <p:nvPr>
            <p:ph type="body" idx="1"/>
          </p:nvPr>
        </p:nvSpPr>
        <p:spPr>
          <a:xfrm>
            <a:off x="552767" y="3989794"/>
            <a:ext cx="5438140" cy="3908614"/>
          </a:xfrm>
        </p:spPr>
        <p:txBody>
          <a:bodyPr/>
          <a:lstStyle/>
          <a:p>
            <a:r>
              <a:rPr lang="en-AU" dirty="0"/>
              <a:t>Mardi </a:t>
            </a:r>
          </a:p>
          <a:p>
            <a:endParaRPr lang="en-AU" dirty="0"/>
          </a:p>
          <a:p>
            <a:r>
              <a:rPr lang="en-AU" dirty="0"/>
              <a:t>Okay so the next pillar we are going to take you through is Respond – this covers a few things including: </a:t>
            </a:r>
          </a:p>
          <a:p>
            <a:pPr marL="171450" indent="-171450">
              <a:buFontTx/>
              <a:buChar char="-"/>
            </a:pPr>
            <a:r>
              <a:rPr lang="en-AU" dirty="0"/>
              <a:t>Reducing stigma </a:t>
            </a:r>
          </a:p>
          <a:p>
            <a:pPr marL="171450" indent="-171450">
              <a:buFontTx/>
              <a:buChar char="-"/>
            </a:pPr>
            <a:r>
              <a:rPr lang="en-AU" dirty="0"/>
              <a:t>Creating environments where it is safe to talk </a:t>
            </a:r>
          </a:p>
          <a:p>
            <a:pPr marL="171450" indent="-171450">
              <a:buFontTx/>
              <a:buChar char="-"/>
            </a:pPr>
            <a:r>
              <a:rPr lang="en-AU" dirty="0"/>
              <a:t>Early intervention</a:t>
            </a:r>
          </a:p>
          <a:p>
            <a:pPr marL="171450" indent="-171450">
              <a:buFontTx/>
              <a:buChar char="-"/>
            </a:pPr>
            <a:r>
              <a:rPr lang="en-AU" dirty="0"/>
              <a:t>Education – recognise the signs </a:t>
            </a:r>
          </a:p>
          <a:p>
            <a:pPr marL="171450" indent="-171450">
              <a:buFontTx/>
              <a:buChar char="-"/>
            </a:pPr>
            <a:r>
              <a:rPr lang="en-AU" dirty="0"/>
              <a:t>And ensuring staff have access to support services </a:t>
            </a:r>
          </a:p>
          <a:p>
            <a:pPr marL="0" indent="0">
              <a:buFontTx/>
              <a:buNone/>
            </a:pPr>
            <a:endParaRPr lang="en-AU" dirty="0"/>
          </a:p>
          <a:p>
            <a:pPr marL="0" indent="0">
              <a:buFontTx/>
              <a:buNone/>
            </a:pPr>
            <a:r>
              <a:rPr lang="en-AU" dirty="0"/>
              <a:t>The idea here is that organisations can build capability to respond and support people experiencing mental ill-health or distress, whether it be work or non-work related. </a:t>
            </a:r>
          </a:p>
          <a:p>
            <a:pPr marL="0" indent="0">
              <a:buFontTx/>
              <a:buNone/>
            </a:pPr>
            <a:endParaRPr lang="en-AU"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a:xfrm>
            <a:off x="1" y="0"/>
            <a:ext cx="2919748" cy="53881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2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253930A-D509-4728-8052-058E8773D3DF}" type="slidenum">
              <a:rPr lang="en-AU" smtClean="0"/>
              <a:t>2</a:t>
            </a:fld>
            <a:endParaRPr lang="en-AU"/>
          </a:p>
        </p:txBody>
      </p:sp>
      <p:sp>
        <p:nvSpPr>
          <p:cNvPr id="5" name="Footer Placeholder 4">
            <a:extLst>
              <a:ext uri="{FF2B5EF4-FFF2-40B4-BE49-F238E27FC236}">
                <a16:creationId xmlns:a16="http://schemas.microsoft.com/office/drawing/2014/main" id="{43DD9F11-0B3C-5CA3-E32B-4338EB8B262A}"/>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7985F06-6D1F-7742-1819-B2447E771B39}"/>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151645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8" y="744538"/>
            <a:ext cx="4870450" cy="2740025"/>
          </a:xfrm>
        </p:spPr>
      </p:sp>
      <p:sp>
        <p:nvSpPr>
          <p:cNvPr id="3" name="Notes Placeholder 2"/>
          <p:cNvSpPr>
            <a:spLocks noGrp="1"/>
          </p:cNvSpPr>
          <p:nvPr>
            <p:ph type="body" idx="1"/>
          </p:nvPr>
        </p:nvSpPr>
        <p:spPr>
          <a:xfrm>
            <a:off x="650064" y="3567802"/>
            <a:ext cx="5438140" cy="5139933"/>
          </a:xfrm>
        </p:spPr>
        <p:txBody>
          <a:bodyPr/>
          <a:lstStyle/>
          <a:p>
            <a:pPr marL="0" indent="0">
              <a:lnSpc>
                <a:spcPct val="90000"/>
              </a:lnSpc>
              <a:buFont typeface="Arial" panose="020B0604020202020204" pitchFamily="34" charset="0"/>
              <a:buNone/>
            </a:pPr>
            <a:r>
              <a:rPr lang="en-AU" sz="1200" b="1" dirty="0">
                <a:latin typeface="Gilroy"/>
              </a:rPr>
              <a:t>What is it?</a:t>
            </a:r>
          </a:p>
          <a:p>
            <a:pPr marL="0" indent="0">
              <a:lnSpc>
                <a:spcPct val="90000"/>
              </a:lnSpc>
              <a:buNone/>
            </a:pPr>
            <a:r>
              <a:rPr lang="en-AU" sz="1200" dirty="0">
                <a:latin typeface="Gilroy"/>
              </a:rPr>
              <a:t>Negative stereotypes, prejudice and discrimination towards people experiencing mental health issues, including those living with a diagnosed mental health condition, such as anxiety or depression.</a:t>
            </a:r>
          </a:p>
          <a:p>
            <a:pPr algn="l"/>
            <a:endParaRPr lang="en-AU" b="0" i="0" dirty="0">
              <a:solidFill>
                <a:srgbClr val="4D5156"/>
              </a:solidFill>
              <a:effectLst/>
              <a:latin typeface="Avant guard"/>
            </a:endParaRPr>
          </a:p>
          <a:p>
            <a:pPr algn="l"/>
            <a:endParaRPr lang="en-AU" dirty="0">
              <a:solidFill>
                <a:srgbClr val="4D5156"/>
              </a:solidFill>
              <a:latin typeface="Avant guard"/>
            </a:endParaRPr>
          </a:p>
          <a:p>
            <a:pPr algn="l"/>
            <a:r>
              <a:rPr lang="en-AU" b="0" i="0" dirty="0">
                <a:solidFill>
                  <a:srgbClr val="4D5156"/>
                </a:solidFill>
                <a:effectLst/>
                <a:latin typeface="Avant guard"/>
              </a:rPr>
              <a:t>Stigma in the workplace can:</a:t>
            </a:r>
          </a:p>
          <a:p>
            <a:pPr algn="l">
              <a:buFont typeface="Arial" panose="020B0604020202020204" pitchFamily="34" charset="0"/>
              <a:buChar char="•"/>
            </a:pPr>
            <a:r>
              <a:rPr lang="en-AU" b="0" i="0" dirty="0">
                <a:solidFill>
                  <a:srgbClr val="4D5156"/>
                </a:solidFill>
                <a:effectLst/>
                <a:latin typeface="Avant guard"/>
              </a:rPr>
              <a:t>lead to discriminatory behaviour, including bullying and harassment</a:t>
            </a:r>
          </a:p>
          <a:p>
            <a:pPr algn="l">
              <a:buFont typeface="Arial" panose="020B0604020202020204" pitchFamily="34" charset="0"/>
              <a:buChar char="•"/>
            </a:pPr>
            <a:r>
              <a:rPr lang="en-AU" b="0" i="0" dirty="0">
                <a:solidFill>
                  <a:srgbClr val="4D5156"/>
                </a:solidFill>
                <a:effectLst/>
                <a:latin typeface="Avant guard"/>
              </a:rPr>
              <a:t>affect people’s attitudes and beliefs towards those struggling with experiences of mental ill-health (including themselves)</a:t>
            </a:r>
          </a:p>
          <a:p>
            <a:pPr algn="l">
              <a:buFont typeface="Arial" panose="020B0604020202020204" pitchFamily="34" charset="0"/>
              <a:buChar char="•"/>
            </a:pPr>
            <a:r>
              <a:rPr lang="en-AU" b="0" i="0" dirty="0">
                <a:solidFill>
                  <a:srgbClr val="4D5156"/>
                </a:solidFill>
                <a:effectLst/>
                <a:latin typeface="Avant guard"/>
              </a:rPr>
              <a:t>prevent those with experiences of mental ill-health from feeling safe to disclose and seek support from their manager/supervisor and others around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Information sharing and education are key to</a:t>
            </a:r>
            <a:r>
              <a:rPr lang="en-AU" baseline="0" dirty="0"/>
              <a:t> the reduction of mental health related stigma in the workplace.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algn="l"/>
            <a:r>
              <a:rPr lang="en-AU" b="0" i="0" dirty="0">
                <a:solidFill>
                  <a:srgbClr val="242629"/>
                </a:solidFill>
                <a:effectLst/>
                <a:latin typeface="Avant guard"/>
              </a:rPr>
              <a:t>The actions of managers can help reduce stigma in the workplace - managers can:</a:t>
            </a:r>
          </a:p>
          <a:p>
            <a:pPr algn="l">
              <a:buFont typeface="Arial" panose="020B0604020202020204" pitchFamily="34" charset="0"/>
              <a:buChar char="•"/>
            </a:pPr>
            <a:r>
              <a:rPr lang="en-AU" b="0" i="0" dirty="0">
                <a:solidFill>
                  <a:srgbClr val="242629"/>
                </a:solidFill>
                <a:effectLst/>
                <a:latin typeface="Avant guard"/>
              </a:rPr>
              <a:t>Learn more about mental health and how best to respond in the workplace.</a:t>
            </a:r>
          </a:p>
          <a:p>
            <a:pPr algn="l">
              <a:buFont typeface="Arial" panose="020B0604020202020204" pitchFamily="34" charset="0"/>
              <a:buChar char="•"/>
            </a:pPr>
            <a:r>
              <a:rPr lang="en-AU" b="0" i="0" dirty="0">
                <a:solidFill>
                  <a:srgbClr val="242629"/>
                </a:solidFill>
                <a:effectLst/>
                <a:latin typeface="Avant guard"/>
              </a:rPr>
              <a:t>Establish a positive working environment by minimising workplace risks to mental health, such as job stress.</a:t>
            </a:r>
          </a:p>
          <a:p>
            <a:pPr algn="l">
              <a:buFont typeface="Arial" panose="020B0604020202020204" pitchFamily="34" charset="0"/>
              <a:buChar char="•"/>
            </a:pPr>
            <a:r>
              <a:rPr lang="en-AU" b="0" i="0" dirty="0">
                <a:solidFill>
                  <a:srgbClr val="242629"/>
                </a:solidFill>
                <a:effectLst/>
                <a:latin typeface="Avant guard"/>
              </a:rPr>
              <a:t>Develop workplace mental health and wellbeing policies, where they are required.</a:t>
            </a:r>
          </a:p>
          <a:p>
            <a:pPr algn="l">
              <a:buFont typeface="Arial" panose="020B0604020202020204" pitchFamily="34" charset="0"/>
              <a:buChar char="•"/>
            </a:pPr>
            <a:r>
              <a:rPr lang="en-AU" b="0" i="0" dirty="0">
                <a:solidFill>
                  <a:srgbClr val="242629"/>
                </a:solidFill>
                <a:effectLst/>
                <a:latin typeface="Avant guard"/>
              </a:rPr>
              <a:t>Communicate the commitment to equal opportunity and privacy–this will help develop a safe and inclusive culture in the workplace.</a:t>
            </a:r>
          </a:p>
          <a:p>
            <a:pPr algn="l">
              <a:buFont typeface="Arial" panose="020B0604020202020204" pitchFamily="34" charset="0"/>
              <a:buChar char="•"/>
            </a:pPr>
            <a:r>
              <a:rPr lang="en-AU" b="0" i="0" dirty="0">
                <a:solidFill>
                  <a:srgbClr val="242629"/>
                </a:solidFill>
                <a:effectLst/>
                <a:latin typeface="Avant guard"/>
              </a:rPr>
              <a:t>Educate teams around mental health, such as through online resources and training.</a:t>
            </a:r>
          </a:p>
          <a:p>
            <a:pPr algn="l">
              <a:buFont typeface="Arial" panose="020B0604020202020204" pitchFamily="34" charset="0"/>
              <a:buChar char="•"/>
            </a:pPr>
            <a:r>
              <a:rPr lang="en-AU" b="0" i="0" dirty="0">
                <a:solidFill>
                  <a:srgbClr val="242629"/>
                </a:solidFill>
                <a:effectLst/>
                <a:latin typeface="Avant guard"/>
              </a:rPr>
              <a:t>Speak openly about mental health in the workplace, which can make others feel more comfortable to do the same.</a:t>
            </a:r>
          </a:p>
          <a:p>
            <a:pPr algn="l">
              <a:buFont typeface="Arial" panose="020B0604020202020204" pitchFamily="34" charset="0"/>
              <a:buChar char="•"/>
            </a:pPr>
            <a:r>
              <a:rPr lang="en-AU" b="0" i="0" dirty="0">
                <a:solidFill>
                  <a:srgbClr val="242629"/>
                </a:solidFill>
                <a:effectLst/>
                <a:latin typeface="Avant guard"/>
              </a:rPr>
              <a:t>Have regular conversations with staff and check on their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p:nvPr>
        </p:nvSpPr>
        <p:spPr>
          <a:xfrm>
            <a:off x="0" y="0"/>
            <a:ext cx="2945659" cy="4963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108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6888"/>
            <a:ext cx="5486400" cy="3086100"/>
          </a:xfrm>
        </p:spPr>
      </p:sp>
      <p:sp>
        <p:nvSpPr>
          <p:cNvPr id="3" name="Notes Placeholder 2"/>
          <p:cNvSpPr>
            <a:spLocks noGrp="1"/>
          </p:cNvSpPr>
          <p:nvPr>
            <p:ph type="body" idx="1"/>
          </p:nvPr>
        </p:nvSpPr>
        <p:spPr>
          <a:xfrm>
            <a:off x="808629" y="4204420"/>
            <a:ext cx="5486400" cy="4743451"/>
          </a:xfrm>
        </p:spPr>
        <p:txBody>
          <a:bodyPr/>
          <a:lstStyle/>
          <a:p>
            <a:r>
              <a:rPr lang="en-AU" dirty="0"/>
              <a:t>Signs someone may be </a:t>
            </a:r>
            <a:r>
              <a:rPr lang="en-AU" dirty="0" err="1"/>
              <a:t>struggline</a:t>
            </a:r>
            <a:r>
              <a:rPr lang="en-AU" dirty="0"/>
              <a:t>:</a:t>
            </a:r>
          </a:p>
          <a:p>
            <a:pPr marL="171450" indent="-171450">
              <a:buFont typeface="Arial" panose="020B0604020202020204" pitchFamily="34" charset="0"/>
              <a:buChar char="•"/>
            </a:pPr>
            <a:r>
              <a:rPr lang="en-AU" sz="1200" dirty="0"/>
              <a:t>turning up late to work, often off sick or taking unexplained days off</a:t>
            </a:r>
          </a:p>
          <a:p>
            <a:pPr marL="171450" indent="-171450">
              <a:buFont typeface="Arial" panose="020B0604020202020204" pitchFamily="34" charset="0"/>
              <a:buChar char="•"/>
            </a:pPr>
            <a:r>
              <a:rPr lang="en-AU" sz="1200" dirty="0"/>
              <a:t>finding it hard to make decisions, manage tasks or meet deadlines</a:t>
            </a:r>
          </a:p>
          <a:p>
            <a:pPr marL="171450" indent="-171450">
              <a:buFont typeface="Arial" panose="020B0604020202020204" pitchFamily="34" charset="0"/>
              <a:buChar char="•"/>
            </a:pPr>
            <a:r>
              <a:rPr lang="en-AU" sz="1200" dirty="0"/>
              <a:t>loss of confidence</a:t>
            </a:r>
          </a:p>
          <a:p>
            <a:pPr marL="171450" indent="-171450">
              <a:buFont typeface="Arial" panose="020B0604020202020204" pitchFamily="34" charset="0"/>
              <a:buChar char="•"/>
            </a:pPr>
            <a:r>
              <a:rPr lang="en-AU" sz="1200" dirty="0"/>
              <a:t>changes in attitudes to work e.g. negativity, less engaged</a:t>
            </a:r>
          </a:p>
          <a:p>
            <a:pPr marL="171450" indent="-171450">
              <a:buFont typeface="Arial" panose="020B0604020202020204" pitchFamily="34" charset="0"/>
              <a:buChar char="•"/>
            </a:pPr>
            <a:r>
              <a:rPr lang="en-AU" sz="1200" dirty="0"/>
              <a:t>struggling to concentrate</a:t>
            </a:r>
          </a:p>
          <a:p>
            <a:pPr marL="171450" indent="-171450">
              <a:buFont typeface="Arial" panose="020B0604020202020204" pitchFamily="34" charset="0"/>
              <a:buChar char="•"/>
            </a:pPr>
            <a:r>
              <a:rPr lang="en-AU" sz="1200" dirty="0"/>
              <a:t>change in behaviour e.g. becoming withdrawn; mood changes </a:t>
            </a:r>
          </a:p>
          <a:p>
            <a:pPr marL="171450" indent="-171450">
              <a:buFont typeface="Arial" panose="020B0604020202020204" pitchFamily="34" charset="0"/>
              <a:buChar char="•"/>
            </a:pPr>
            <a:r>
              <a:rPr lang="en-AU" sz="1200" dirty="0"/>
              <a:t>change in physical appearance  e.g. looking tired, less interest in appearance or personal hygiene </a:t>
            </a:r>
          </a:p>
          <a:p>
            <a:pPr marL="380981" indent="-380981" algn="just"/>
            <a:endParaRPr lang="en-AU" sz="1200" dirty="0">
              <a:solidFill>
                <a:schemeClr val="tx1"/>
              </a:solidFill>
            </a:endParaRPr>
          </a:p>
          <a:p>
            <a:pPr marL="380981" indent="-380981" algn="just"/>
            <a:endParaRPr lang="en-AU" dirty="0"/>
          </a:p>
          <a:p>
            <a:pPr marL="380981" indent="-380981">
              <a:lnSpc>
                <a:spcPct val="150000"/>
              </a:lnSpc>
            </a:pPr>
            <a:r>
              <a:rPr lang="en-AU" sz="1200" dirty="0">
                <a:solidFill>
                  <a:schemeClr val="tx1"/>
                </a:solidFill>
              </a:rPr>
              <a:t>Find a private space to have the conversation </a:t>
            </a:r>
          </a:p>
          <a:p>
            <a:pPr marL="380981" indent="-380981"/>
            <a:r>
              <a:rPr lang="en-AU" sz="1200" dirty="0">
                <a:solidFill>
                  <a:schemeClr val="tx1"/>
                </a:solidFill>
              </a:rPr>
              <a:t>Check in and ask them how they are going.  Tell them what you have observed</a:t>
            </a:r>
          </a:p>
          <a:p>
            <a:pPr marL="380981" indent="-380981"/>
            <a:r>
              <a:rPr lang="en-AU" sz="1200" dirty="0">
                <a:solidFill>
                  <a:schemeClr val="tx1"/>
                </a:solidFill>
              </a:rPr>
              <a:t>and how this is different to usual behaviour</a:t>
            </a:r>
          </a:p>
          <a:p>
            <a:pPr marL="380981" indent="-380981"/>
            <a:r>
              <a:rPr lang="en-AU" sz="1200" dirty="0">
                <a:solidFill>
                  <a:schemeClr val="tx1"/>
                </a:solidFill>
              </a:rPr>
              <a:t>Listen without judgement</a:t>
            </a:r>
          </a:p>
          <a:p>
            <a:pPr marL="380981" indent="-380981"/>
            <a:r>
              <a:rPr lang="en-AU" sz="1200" dirty="0">
                <a:solidFill>
                  <a:schemeClr val="tx1"/>
                </a:solidFill>
              </a:rPr>
              <a:t>Encourage the person to take action – let them know about supports available </a:t>
            </a:r>
          </a:p>
          <a:p>
            <a:pPr marL="380981" indent="-380981"/>
            <a:r>
              <a:rPr lang="en-AU" sz="1200" dirty="0">
                <a:solidFill>
                  <a:schemeClr val="tx1"/>
                </a:solidFill>
              </a:rPr>
              <a:t>Follow up – make time to check in</a:t>
            </a:r>
          </a:p>
          <a:p>
            <a:pPr marL="380981" indent="-380981"/>
            <a:r>
              <a:rPr lang="en-AU" sz="1200" dirty="0">
                <a:solidFill>
                  <a:schemeClr val="tx1"/>
                </a:solidFill>
              </a:rPr>
              <a:t>Look after yourself and seek support if you have been affected by the conversation </a:t>
            </a:r>
          </a:p>
          <a:p>
            <a:pPr marL="380981" indent="-380981" algn="just"/>
            <a:endParaRPr lang="en-AU"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RUOK has a fantastic conversation guide. It’s okay to say ‘you don’t seem yourself’ or ‘I’ve noticed you haven’t been as chatty lately’ – it shows you care. </a:t>
            </a:r>
          </a:p>
          <a:p>
            <a:pPr marL="0" indent="0">
              <a:buFontTx/>
              <a:buNone/>
            </a:pPr>
            <a:endParaRPr lang="en-AU" dirty="0"/>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p:nvPr>
        </p:nvSpPr>
        <p:spPr>
          <a:xfrm>
            <a:off x="0" y="0"/>
            <a:ext cx="2945659" cy="4963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103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a:p>
        </p:txBody>
      </p:sp>
      <p:sp>
        <p:nvSpPr>
          <p:cNvPr id="4" name="Footer Placeholder 3"/>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p:nvPr>
        </p:nvSpPr>
        <p:spPr>
          <a:xfrm>
            <a:off x="0" y="0"/>
            <a:ext cx="2945659" cy="49633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9899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876300"/>
            <a:ext cx="5953125" cy="3349625"/>
          </a:xfrm>
        </p:spPr>
      </p:sp>
      <p:sp>
        <p:nvSpPr>
          <p:cNvPr id="3" name="Notes Placeholder 2"/>
          <p:cNvSpPr>
            <a:spLocks noGrp="1"/>
          </p:cNvSpPr>
          <p:nvPr>
            <p:ph type="body" idx="1"/>
          </p:nvPr>
        </p:nvSpPr>
        <p:spPr>
          <a:xfrm>
            <a:off x="226589" y="4371677"/>
            <a:ext cx="6325286" cy="54879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roy"/>
              </a:rPr>
              <a:t>When a worker is injured, providing a supportive environment ensures workers return to work safer and sooner, which is good for the individual and the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ilro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roy"/>
              </a:rPr>
              <a:t>There are many health benefits of being in good work, and that applies even if a worker can’t perform all of their normal duties.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ilro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Gilroy"/>
              </a:rPr>
              <a:t>Small business can support return to work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ilroy"/>
            </a:endParaRPr>
          </a:p>
          <a:p>
            <a:pPr lvl="1">
              <a:lnSpc>
                <a:spcPct val="120000"/>
              </a:lnSpc>
              <a:spcBef>
                <a:spcPts val="600"/>
              </a:spcBef>
            </a:pPr>
            <a:r>
              <a:rPr lang="en-US" sz="1200" dirty="0">
                <a:latin typeface="Gilroy"/>
              </a:rPr>
              <a:t>Understanding your responsibilities as an employer, as well as what the RTW scheme has to offer. </a:t>
            </a:r>
          </a:p>
          <a:p>
            <a:pPr lvl="1">
              <a:lnSpc>
                <a:spcPct val="120000"/>
              </a:lnSpc>
              <a:spcBef>
                <a:spcPts val="600"/>
              </a:spcBef>
            </a:pPr>
            <a:r>
              <a:rPr lang="en-US" sz="1200" dirty="0">
                <a:latin typeface="Gilroy"/>
              </a:rPr>
              <a:t>Reporting injuries &amp; making claims early to ensure workers receive timely and adequate support to recover</a:t>
            </a:r>
          </a:p>
          <a:p>
            <a:pPr lvl="1">
              <a:lnSpc>
                <a:spcPct val="120000"/>
              </a:lnSpc>
              <a:spcBef>
                <a:spcPts val="600"/>
              </a:spcBef>
            </a:pPr>
            <a:r>
              <a:rPr lang="en-US" sz="1200" dirty="0">
                <a:latin typeface="Gilroy"/>
              </a:rPr>
              <a:t>Providing suitable duties that they can do whilst they recover</a:t>
            </a:r>
          </a:p>
          <a:p>
            <a:pPr lvl="1">
              <a:lnSpc>
                <a:spcPct val="120000"/>
              </a:lnSpc>
              <a:spcBef>
                <a:spcPts val="600"/>
              </a:spcBef>
            </a:pPr>
            <a:r>
              <a:rPr lang="en-US" sz="1200" dirty="0">
                <a:latin typeface="Gilroy"/>
              </a:rPr>
              <a:t>Ensuring supportive leadership across the business, but particularly between worker and their direct manager</a:t>
            </a:r>
          </a:p>
          <a:p>
            <a:pPr lvl="1">
              <a:lnSpc>
                <a:spcPct val="120000"/>
              </a:lnSpc>
              <a:spcBef>
                <a:spcPts val="600"/>
              </a:spcBef>
            </a:pPr>
            <a:r>
              <a:rPr lang="en-US" sz="1200" dirty="0">
                <a:latin typeface="Gilroy"/>
              </a:rPr>
              <a:t>And….Being involved in all aspects of the workers recovery and return to work, this includes maintaining contact and connection with the worker and proactively engaging with the claims agent throughout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ilro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algn="l"/>
            <a:endParaRPr lang="en-AU" b="0" i="0" dirty="0">
              <a:solidFill>
                <a:srgbClr val="212529"/>
              </a:solidFill>
              <a:effectLst/>
              <a:latin typeface="museo-sans"/>
            </a:endParaRPr>
          </a:p>
          <a:p>
            <a:pPr algn="l"/>
            <a:endParaRPr lang="en-AU" b="0" i="0" dirty="0">
              <a:solidFill>
                <a:srgbClr val="212529"/>
              </a:solidFill>
              <a:effectLst/>
              <a:latin typeface="museo-sans"/>
            </a:endParaRPr>
          </a:p>
          <a:p>
            <a:pPr marR="0" lvl="0" algn="l" defTabSz="914400" rtl="0" eaLnBrk="1" fontAlgn="auto" latinLnBrk="0" hangingPunct="1">
              <a:lnSpc>
                <a:spcPct val="100000"/>
              </a:lnSpc>
              <a:spcBef>
                <a:spcPts val="0"/>
              </a:spcBef>
              <a:spcAft>
                <a:spcPts val="0"/>
              </a:spcAft>
              <a:buClrTx/>
              <a:buSzTx/>
              <a:tabLst/>
              <a:defRPr/>
            </a:pPr>
            <a:endParaRPr lang="en-AU" sz="1200" dirty="0">
              <a:hlinkClick r:id="" action="ppaction://noaction"/>
            </a:endParaRPr>
          </a:p>
          <a:p>
            <a:pPr marL="0" indent="0">
              <a:lnSpc>
                <a:spcPct val="90000"/>
              </a:lnSpc>
              <a:buNone/>
            </a:pPr>
            <a:r>
              <a:rPr lang="en-AU" sz="1200" dirty="0">
                <a:hlinkClick r:id="" action="ppaction://noaction"/>
              </a:rPr>
              <a:t> </a:t>
            </a:r>
            <a:endParaRPr lang="en-AU" sz="1200" dirty="0"/>
          </a:p>
        </p:txBody>
      </p:sp>
      <p:sp>
        <p:nvSpPr>
          <p:cNvPr id="4" name="Footer Placeholder 3"/>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p:nvPr>
        </p:nvSpPr>
        <p:spPr>
          <a:xfrm>
            <a:off x="0" y="0"/>
            <a:ext cx="2945659" cy="496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2284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2E77C2A-DB53-4A30-AE0A-DEE7D11A505E}" type="slidenum">
              <a:rPr lang="en-AU" smtClean="0"/>
              <a:t>24</a:t>
            </a:fld>
            <a:endParaRPr lang="en-AU"/>
          </a:p>
        </p:txBody>
      </p:sp>
      <p:sp>
        <p:nvSpPr>
          <p:cNvPr id="5" name="Footer Placeholder 4">
            <a:extLst>
              <a:ext uri="{FF2B5EF4-FFF2-40B4-BE49-F238E27FC236}">
                <a16:creationId xmlns:a16="http://schemas.microsoft.com/office/drawing/2014/main" id="{AF40D3D2-6EDE-BBEC-41ED-D280C8FA80C6}"/>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69812112-9BD8-820C-FCF0-B91161A05A9D}"/>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601968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3A5E"/>
                </a:solidFill>
              </a:rPr>
              <a:t>Recognise and enhance the positive aspects of work that contribute to good mental health, ones that foster a healthy, positive, and supportive workplace culture. </a:t>
            </a:r>
            <a:endParaRPr lang="en-US" dirty="0"/>
          </a:p>
          <a:p>
            <a:endParaRPr lang="en-AU" sz="1800" b="1" dirty="0">
              <a:solidFill>
                <a:srgbClr val="003A5E"/>
              </a:solidFill>
              <a:latin typeface="Gilroy-Bold"/>
            </a:endParaRPr>
          </a:p>
          <a:p>
            <a:pPr algn="l"/>
            <a:r>
              <a:rPr lang="en-AU" sz="1800" b="1" i="0" u="none" strike="noStrike" baseline="0" dirty="0">
                <a:solidFill>
                  <a:srgbClr val="003A5E"/>
                </a:solidFill>
                <a:latin typeface="Gilroy-Bold"/>
              </a:rPr>
              <a:t>Promote positive mental health</a:t>
            </a:r>
            <a:endParaRPr lang="en-AU" dirty="0"/>
          </a:p>
          <a:p>
            <a:pPr algn="l"/>
            <a:r>
              <a:rPr lang="en-AU" sz="1800" b="0" i="0" u="none" strike="noStrike" baseline="0" dirty="0">
                <a:solidFill>
                  <a:srgbClr val="003A5E"/>
                </a:solidFill>
                <a:latin typeface="Gilroy-Regular"/>
              </a:rPr>
              <a:t>Workers who feel positive about the environment and</a:t>
            </a:r>
          </a:p>
          <a:p>
            <a:pPr algn="l"/>
            <a:r>
              <a:rPr lang="en-AU" sz="1800" b="0" i="0" u="none" strike="noStrike" baseline="0" dirty="0">
                <a:solidFill>
                  <a:srgbClr val="003A5E"/>
                </a:solidFill>
                <a:latin typeface="Gilroy-Regular"/>
              </a:rPr>
              <a:t>culture in their workplace are more likely to perform</a:t>
            </a:r>
          </a:p>
          <a:p>
            <a:pPr algn="l"/>
            <a:r>
              <a:rPr lang="en-AU" sz="1800" b="0" i="0" u="none" strike="noStrike" baseline="0" dirty="0">
                <a:solidFill>
                  <a:srgbClr val="003A5E"/>
                </a:solidFill>
                <a:latin typeface="Gilroy-Regular"/>
              </a:rPr>
              <a:t>better, contribute to employee engagement, and</a:t>
            </a:r>
          </a:p>
          <a:p>
            <a:pPr algn="l"/>
            <a:r>
              <a:rPr lang="en-AU" sz="1800" b="0" i="0" u="none" strike="noStrike" baseline="0" dirty="0">
                <a:solidFill>
                  <a:srgbClr val="003A5E"/>
                </a:solidFill>
                <a:latin typeface="Gilroy-Regular"/>
              </a:rPr>
              <a:t>be more committed to the workplace. They are also</a:t>
            </a:r>
          </a:p>
          <a:p>
            <a:pPr algn="l"/>
            <a:r>
              <a:rPr lang="en-AU" sz="1800" b="0" i="0" u="none" strike="noStrike" baseline="0" dirty="0">
                <a:solidFill>
                  <a:srgbClr val="003A5E"/>
                </a:solidFill>
                <a:latin typeface="Gilroy-Regular"/>
              </a:rPr>
              <a:t>less likely to experience work-related stress, sustain a</a:t>
            </a:r>
          </a:p>
          <a:p>
            <a:pPr algn="l"/>
            <a:r>
              <a:rPr lang="en-AU" sz="1800" b="0" i="0" u="none" strike="noStrike" baseline="0" dirty="0">
                <a:solidFill>
                  <a:srgbClr val="003A5E"/>
                </a:solidFill>
                <a:latin typeface="Gilroy-Regular"/>
              </a:rPr>
              <a:t>psychological injury or leave the workplace.</a:t>
            </a:r>
          </a:p>
          <a:p>
            <a:pPr algn="l"/>
            <a:r>
              <a:rPr lang="en-AU" sz="1800" b="0" i="0" u="none" strike="noStrike" baseline="0" dirty="0">
                <a:solidFill>
                  <a:srgbClr val="003A5E"/>
                </a:solidFill>
                <a:latin typeface="Gilroy-Regular"/>
              </a:rPr>
              <a:t>Promoting positive mental health involves taking</a:t>
            </a:r>
          </a:p>
          <a:p>
            <a:pPr algn="l"/>
            <a:r>
              <a:rPr lang="en-AU" sz="1800" b="0" i="0" u="none" strike="noStrike" baseline="0" dirty="0">
                <a:solidFill>
                  <a:srgbClr val="003A5E"/>
                </a:solidFill>
                <a:latin typeface="Gilroy-Regular"/>
              </a:rPr>
              <a:t>a strengths-based approach and focusing on the</a:t>
            </a:r>
          </a:p>
          <a:p>
            <a:pPr algn="l"/>
            <a:r>
              <a:rPr lang="en-AU" sz="1800" b="0" i="0" u="none" strike="noStrike" baseline="0" dirty="0">
                <a:solidFill>
                  <a:srgbClr val="003A5E"/>
                </a:solidFill>
                <a:latin typeface="Gilroy-Regular"/>
              </a:rPr>
              <a:t>opportunities, strengths, and resources that will help</a:t>
            </a:r>
          </a:p>
          <a:p>
            <a:pPr algn="l"/>
            <a:r>
              <a:rPr lang="en-AU" sz="1800" b="0" i="0" u="none" strike="noStrike" baseline="0" dirty="0">
                <a:solidFill>
                  <a:srgbClr val="003A5E"/>
                </a:solidFill>
                <a:latin typeface="Gilroy-Regular"/>
              </a:rPr>
              <a:t>to foster a healthy, positive, and supportive workplace</a:t>
            </a:r>
          </a:p>
          <a:p>
            <a:pPr algn="l"/>
            <a:r>
              <a:rPr lang="en-AU" sz="1800" b="0" i="0" u="none" strike="noStrike" baseline="0" dirty="0">
                <a:solidFill>
                  <a:srgbClr val="003A5E"/>
                </a:solidFill>
                <a:latin typeface="Gilroy-Regular"/>
              </a:rPr>
              <a:t>culture. People thrive when they have:</a:t>
            </a:r>
          </a:p>
          <a:p>
            <a:pPr algn="l"/>
            <a:r>
              <a:rPr lang="en-AU" sz="1800" b="0" i="0" u="none" strike="noStrike" baseline="0" dirty="0">
                <a:solidFill>
                  <a:srgbClr val="4659A6"/>
                </a:solidFill>
                <a:latin typeface="Gilroy-Regular"/>
              </a:rPr>
              <a:t>• </a:t>
            </a:r>
            <a:r>
              <a:rPr lang="en-AU" sz="1800" b="0" i="0" u="none" strike="noStrike" baseline="0" dirty="0">
                <a:solidFill>
                  <a:srgbClr val="003A5E"/>
                </a:solidFill>
                <a:latin typeface="Gilroy-Regular"/>
              </a:rPr>
              <a:t>strong workplace connections</a:t>
            </a:r>
          </a:p>
          <a:p>
            <a:pPr algn="l"/>
            <a:r>
              <a:rPr lang="en-AU" sz="1800" b="0" i="0" u="none" strike="noStrike" baseline="0" dirty="0">
                <a:solidFill>
                  <a:srgbClr val="4659A6"/>
                </a:solidFill>
                <a:latin typeface="Gilroy-Regular"/>
              </a:rPr>
              <a:t>• </a:t>
            </a:r>
            <a:r>
              <a:rPr lang="en-AU" sz="1800" b="0" i="0" u="none" strike="noStrike" baseline="0" dirty="0">
                <a:solidFill>
                  <a:srgbClr val="003A5E"/>
                </a:solidFill>
                <a:latin typeface="Gilroy-Regular"/>
              </a:rPr>
              <a:t>meaning and purpose in work</a:t>
            </a:r>
          </a:p>
          <a:p>
            <a:pPr algn="l"/>
            <a:r>
              <a:rPr lang="en-AU" sz="1800" b="0" i="0" u="none" strike="noStrike" baseline="0" dirty="0">
                <a:solidFill>
                  <a:srgbClr val="4659A6"/>
                </a:solidFill>
                <a:latin typeface="Gilroy-Regular"/>
              </a:rPr>
              <a:t>• </a:t>
            </a:r>
            <a:r>
              <a:rPr lang="en-AU" sz="1800" b="0" i="0" u="none" strike="noStrike" baseline="0" dirty="0">
                <a:solidFill>
                  <a:srgbClr val="003A5E"/>
                </a:solidFill>
                <a:latin typeface="Gilroy-Regular"/>
              </a:rPr>
              <a:t>opportunities for personal and professional growth</a:t>
            </a:r>
          </a:p>
          <a:p>
            <a:pPr algn="l"/>
            <a:r>
              <a:rPr lang="en-AU" sz="1800" b="0" i="0" u="none" strike="noStrike" baseline="0" dirty="0">
                <a:solidFill>
                  <a:srgbClr val="4659A6"/>
                </a:solidFill>
                <a:latin typeface="Gilroy-Regular"/>
              </a:rPr>
              <a:t>• </a:t>
            </a:r>
            <a:r>
              <a:rPr lang="en-AU" sz="1800" b="0" i="0" u="none" strike="noStrike" baseline="0" dirty="0">
                <a:solidFill>
                  <a:srgbClr val="003A5E"/>
                </a:solidFill>
                <a:latin typeface="Gilroy-Regular"/>
              </a:rPr>
              <a:t>positive and supported leadership</a:t>
            </a:r>
          </a:p>
          <a:p>
            <a:pPr algn="l"/>
            <a:r>
              <a:rPr lang="en-AU" sz="1800" b="0" i="0" u="none" strike="noStrike" baseline="0" dirty="0">
                <a:solidFill>
                  <a:srgbClr val="4659A6"/>
                </a:solidFill>
                <a:latin typeface="Gilroy-Regular"/>
              </a:rPr>
              <a:t>• </a:t>
            </a:r>
            <a:r>
              <a:rPr lang="en-AU" sz="1800" b="0" i="0" u="none" strike="noStrike" baseline="0" dirty="0">
                <a:solidFill>
                  <a:srgbClr val="003A5E"/>
                </a:solidFill>
                <a:latin typeface="Gilroy-Regular"/>
              </a:rPr>
              <a:t>increased personal resources.</a:t>
            </a:r>
          </a:p>
          <a:p>
            <a:pPr algn="l"/>
            <a:r>
              <a:rPr lang="en-AU" sz="1800" b="0" i="0" u="none" strike="noStrike" baseline="0" dirty="0">
                <a:solidFill>
                  <a:srgbClr val="003A5E"/>
                </a:solidFill>
                <a:latin typeface="Gilroy-Regular"/>
              </a:rPr>
              <a:t>Mental health and wellbeing can also be improved</a:t>
            </a:r>
          </a:p>
          <a:p>
            <a:pPr algn="l"/>
            <a:r>
              <a:rPr lang="en-AU" sz="1800" b="0" i="0" u="none" strike="noStrike" baseline="0" dirty="0">
                <a:solidFill>
                  <a:srgbClr val="003A5E"/>
                </a:solidFill>
                <a:latin typeface="Gilroy-Regular"/>
              </a:rPr>
              <a:t>when workers are offered opportunities to address</a:t>
            </a:r>
          </a:p>
          <a:p>
            <a:pPr algn="l"/>
            <a:r>
              <a:rPr lang="en-AU" sz="1800" b="0" i="0" u="none" strike="noStrike" baseline="0" dirty="0">
                <a:solidFill>
                  <a:srgbClr val="003A5E"/>
                </a:solidFill>
                <a:latin typeface="Gilroy-Regular"/>
              </a:rPr>
              <a:t>smoking, alcohol, healthy eating, and physical activity</a:t>
            </a:r>
          </a:p>
          <a:p>
            <a:pPr algn="l"/>
            <a:r>
              <a:rPr lang="en-AU" sz="1800" b="0" i="0" u="none" strike="noStrike" baseline="0" dirty="0">
                <a:solidFill>
                  <a:srgbClr val="003A5E"/>
                </a:solidFill>
                <a:latin typeface="Gilroy-Regular"/>
              </a:rPr>
              <a:t>risk factors. Adopting these healthy behaviours can</a:t>
            </a:r>
          </a:p>
          <a:p>
            <a:pPr algn="l"/>
            <a:r>
              <a:rPr lang="en-AU" sz="1800" b="0" i="0" u="none" strike="noStrike" baseline="0" dirty="0">
                <a:solidFill>
                  <a:srgbClr val="003A5E"/>
                </a:solidFill>
                <a:latin typeface="Gilroy-Regular"/>
              </a:rPr>
              <a:t>improve wellbeing and resilience. Good mental health</a:t>
            </a:r>
          </a:p>
          <a:p>
            <a:pPr algn="l"/>
            <a:r>
              <a:rPr lang="en-AU" sz="1800" b="0" i="0" u="none" strike="noStrike" baseline="0" dirty="0">
                <a:solidFill>
                  <a:srgbClr val="003A5E"/>
                </a:solidFill>
                <a:latin typeface="Gilroy-Regular"/>
              </a:rPr>
              <a:t>and a positive frame of mind means employees are</a:t>
            </a:r>
          </a:p>
          <a:p>
            <a:pPr algn="l"/>
            <a:r>
              <a:rPr lang="en-AU" sz="1800" b="0" i="0" u="none" strike="noStrike" baseline="0" dirty="0">
                <a:solidFill>
                  <a:srgbClr val="003A5E"/>
                </a:solidFill>
                <a:latin typeface="Gilroy-Regular"/>
              </a:rPr>
              <a:t>better equipped to resist stress, tackle challenges and</a:t>
            </a:r>
          </a:p>
          <a:p>
            <a:pPr algn="l"/>
            <a:r>
              <a:rPr lang="en-AU" sz="1800" b="0" i="0" u="none" strike="noStrike" baseline="0" dirty="0">
                <a:solidFill>
                  <a:srgbClr val="003A5E"/>
                </a:solidFill>
                <a:latin typeface="Gilroy-Regular"/>
              </a:rPr>
              <a:t>develop resilience.</a:t>
            </a:r>
          </a:p>
          <a:p>
            <a:pPr algn="l"/>
            <a:r>
              <a:rPr lang="en-AU" sz="1800" b="0" i="0" u="none" strike="noStrike" baseline="0" dirty="0">
                <a:solidFill>
                  <a:srgbClr val="003A5E"/>
                </a:solidFill>
                <a:latin typeface="Gilroy-Regular"/>
              </a:rPr>
              <a:t>By building on the aspects of work that help people</a:t>
            </a:r>
          </a:p>
          <a:p>
            <a:pPr algn="l"/>
            <a:r>
              <a:rPr lang="en-AU" sz="1800" b="0" i="0" u="none" strike="noStrike" baseline="0" dirty="0">
                <a:solidFill>
                  <a:srgbClr val="003A5E"/>
                </a:solidFill>
                <a:latin typeface="Gilroy-Regular"/>
              </a:rPr>
              <a:t>optimise wellbeing, workplaces can function at their</a:t>
            </a:r>
          </a:p>
          <a:p>
            <a:pPr algn="l"/>
            <a:r>
              <a:rPr lang="en-AU" sz="1800" b="0" i="0" u="none" strike="noStrike" baseline="0" dirty="0">
                <a:solidFill>
                  <a:srgbClr val="003A5E"/>
                </a:solidFill>
                <a:latin typeface="Gilroy-Regular"/>
              </a:rPr>
              <a:t>best too.</a:t>
            </a:r>
          </a:p>
          <a:p>
            <a:endParaRPr lang="en-AU" sz="1800" dirty="0">
              <a:solidFill>
                <a:srgbClr val="003A5E"/>
              </a:solidFill>
              <a:latin typeface="Gilroy-Regular"/>
            </a:endParaRPr>
          </a:p>
          <a:p>
            <a:r>
              <a:rPr lang="en-AU" dirty="0">
                <a:solidFill>
                  <a:srgbClr val="003A5E"/>
                </a:solidFill>
              </a:rPr>
              <a:t>Designing work that incorporates and considers how to optimise the job characteristics in the SMART Work Design model will lead to more meaningful and motivating work, which has significant benefits for employees and employers alike. </a:t>
            </a:r>
            <a:endParaRPr lang="en-AU" dirty="0"/>
          </a:p>
        </p:txBody>
      </p:sp>
      <p:sp>
        <p:nvSpPr>
          <p:cNvPr id="4" name="Slide Number Placeholder 3"/>
          <p:cNvSpPr>
            <a:spLocks noGrp="1"/>
          </p:cNvSpPr>
          <p:nvPr>
            <p:ph type="sldNum" sz="quarter" idx="5"/>
          </p:nvPr>
        </p:nvSpPr>
        <p:spPr/>
        <p:txBody>
          <a:bodyPr/>
          <a:lstStyle/>
          <a:p>
            <a:fld id="{0253930A-D509-4728-8052-058E8773D3DF}" type="slidenum">
              <a:rPr lang="en-AU" smtClean="0"/>
              <a:t>25</a:t>
            </a:fld>
            <a:endParaRPr lang="en-AU"/>
          </a:p>
        </p:txBody>
      </p:sp>
      <p:sp>
        <p:nvSpPr>
          <p:cNvPr id="5" name="Footer Placeholder 4">
            <a:extLst>
              <a:ext uri="{FF2B5EF4-FFF2-40B4-BE49-F238E27FC236}">
                <a16:creationId xmlns:a16="http://schemas.microsoft.com/office/drawing/2014/main" id="{2CE842C4-EDD2-A403-B204-F525CA7EE77C}"/>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7FB2547-0456-DD51-322B-5641BDF4EE21}"/>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5917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253930A-D509-4728-8052-058E8773D3DF}" type="slidenum">
              <a:rPr lang="en-AU" smtClean="0"/>
              <a:t>26</a:t>
            </a:fld>
            <a:endParaRPr lang="en-AU"/>
          </a:p>
        </p:txBody>
      </p:sp>
      <p:sp>
        <p:nvSpPr>
          <p:cNvPr id="5" name="Footer Placeholder 4">
            <a:extLst>
              <a:ext uri="{FF2B5EF4-FFF2-40B4-BE49-F238E27FC236}">
                <a16:creationId xmlns:a16="http://schemas.microsoft.com/office/drawing/2014/main" id="{5BE234C8-742D-4A0C-31BB-17073F81ECA9}"/>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D9B7DB1-4A84-EA0F-914B-924A26C170E4}"/>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2281683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Optional if there’s enough time.</a:t>
            </a:r>
          </a:p>
        </p:txBody>
      </p:sp>
      <p:sp>
        <p:nvSpPr>
          <p:cNvPr id="4" name="Slide Number Placeholder 3"/>
          <p:cNvSpPr>
            <a:spLocks noGrp="1"/>
          </p:cNvSpPr>
          <p:nvPr>
            <p:ph type="sldNum" sz="quarter" idx="5"/>
          </p:nvPr>
        </p:nvSpPr>
        <p:spPr/>
        <p:txBody>
          <a:bodyPr/>
          <a:lstStyle/>
          <a:p>
            <a:fld id="{83EA5126-EBE9-40B9-BFC2-3C7416D77756}" type="slidenum">
              <a:rPr lang="en-AU" smtClean="0"/>
              <a:t>27</a:t>
            </a:fld>
            <a:endParaRPr lang="en-AU"/>
          </a:p>
        </p:txBody>
      </p:sp>
      <p:sp>
        <p:nvSpPr>
          <p:cNvPr id="5" name="Footer Placeholder 4">
            <a:extLst>
              <a:ext uri="{FF2B5EF4-FFF2-40B4-BE49-F238E27FC236}">
                <a16:creationId xmlns:a16="http://schemas.microsoft.com/office/drawing/2014/main" id="{28576EAE-1BC2-898A-7472-58DF2056F50C}"/>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1B43EE53-F92D-75EE-DBF5-6B1FD86E6BCC}"/>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223550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61B2-D752-4EC0-9B75-4F75D3C033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0DEED4-7D34-01AB-879B-0ACE94FCB41C}"/>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7CA4E42C-40A9-5B3E-3DBD-60A0EE0E7272}"/>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170903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a:solidFill>
                  <a:srgbClr val="000000"/>
                </a:solidFill>
                <a:effectLst/>
                <a:latin typeface="Gordita"/>
              </a:rPr>
              <a:t>Hi – I have a few questions for you? </a:t>
            </a:r>
          </a:p>
          <a:p>
            <a:pPr algn="l"/>
            <a:endParaRPr lang="en-AU" b="0" i="0">
              <a:solidFill>
                <a:srgbClr val="000000"/>
              </a:solidFill>
              <a:effectLst/>
              <a:latin typeface="Gordita"/>
            </a:endParaRPr>
          </a:p>
          <a:p>
            <a:pPr algn="l"/>
            <a:r>
              <a:rPr lang="en-AU" b="1" i="0">
                <a:solidFill>
                  <a:srgbClr val="000000"/>
                </a:solidFill>
                <a:effectLst/>
                <a:latin typeface="Gordita"/>
              </a:rPr>
              <a:t>What</a:t>
            </a:r>
            <a:r>
              <a:rPr lang="en-AU" b="0" i="0">
                <a:solidFill>
                  <a:srgbClr val="000000"/>
                </a:solidFill>
                <a:effectLst/>
                <a:latin typeface="Gordita"/>
              </a:rPr>
              <a:t> was the last thing you did to improve your wellbeing? </a:t>
            </a:r>
          </a:p>
          <a:p>
            <a:pPr algn="l"/>
            <a:r>
              <a:rPr lang="en-AU" b="1" i="0">
                <a:solidFill>
                  <a:srgbClr val="000000"/>
                </a:solidFill>
                <a:effectLst/>
                <a:latin typeface="Gordita"/>
              </a:rPr>
              <a:t>When</a:t>
            </a:r>
            <a:r>
              <a:rPr lang="en-AU" b="0" i="0">
                <a:solidFill>
                  <a:srgbClr val="000000"/>
                </a:solidFill>
                <a:effectLst/>
                <a:latin typeface="Gordita"/>
              </a:rPr>
              <a:t> did you do this (today, yesterday, last week?) </a:t>
            </a:r>
          </a:p>
          <a:p>
            <a:pPr algn="l"/>
            <a:r>
              <a:rPr lang="en-AU" b="1" i="0">
                <a:solidFill>
                  <a:srgbClr val="000000"/>
                </a:solidFill>
                <a:effectLst/>
                <a:latin typeface="Gordita"/>
              </a:rPr>
              <a:t>Where</a:t>
            </a:r>
            <a:r>
              <a:rPr lang="en-AU" b="0" i="0">
                <a:solidFill>
                  <a:srgbClr val="000000"/>
                </a:solidFill>
                <a:effectLst/>
                <a:latin typeface="Gordita"/>
              </a:rPr>
              <a:t> were you? (at work, at home, in the community somewhere) </a:t>
            </a:r>
          </a:p>
          <a:p>
            <a:pPr algn="l"/>
            <a:r>
              <a:rPr lang="en-AU" b="1" i="0">
                <a:solidFill>
                  <a:srgbClr val="000000"/>
                </a:solidFill>
                <a:effectLst/>
                <a:latin typeface="Gordita"/>
              </a:rPr>
              <a:t>Who</a:t>
            </a:r>
            <a:r>
              <a:rPr lang="en-AU" b="0" i="0">
                <a:solidFill>
                  <a:srgbClr val="000000"/>
                </a:solidFill>
                <a:effectLst/>
                <a:latin typeface="Gordita"/>
              </a:rPr>
              <a:t> – were you with ( yourself, your family or friends or pet)</a:t>
            </a:r>
          </a:p>
          <a:p>
            <a:pPr algn="l"/>
            <a:r>
              <a:rPr lang="en-AU" b="1" i="0">
                <a:solidFill>
                  <a:srgbClr val="000000"/>
                </a:solidFill>
                <a:effectLst/>
                <a:latin typeface="Gordita"/>
              </a:rPr>
              <a:t>Why </a:t>
            </a:r>
            <a:r>
              <a:rPr lang="en-AU" b="0" i="0">
                <a:solidFill>
                  <a:srgbClr val="000000"/>
                </a:solidFill>
                <a:effectLst/>
                <a:latin typeface="Gordita"/>
              </a:rPr>
              <a:t>– what was your reason to do this activity? (keep fit, keep mental health in check, health professional told you) </a:t>
            </a:r>
          </a:p>
          <a:p>
            <a:pPr algn="l"/>
            <a:endParaRPr lang="en-AU" b="0" i="0">
              <a:solidFill>
                <a:srgbClr val="000000"/>
              </a:solidFill>
              <a:effectLst/>
              <a:latin typeface="Gordita"/>
            </a:endParaRPr>
          </a:p>
          <a:p>
            <a:pPr algn="l"/>
            <a:r>
              <a:rPr lang="en-AU" b="1" i="0" u="sng">
                <a:solidFill>
                  <a:srgbClr val="000000"/>
                </a:solidFill>
                <a:effectLst/>
                <a:latin typeface="Gordita"/>
              </a:rPr>
              <a:t>Last question is - Did you feel guilty for doing this activity or when doing it that you felt you should have been doing something else? </a:t>
            </a:r>
          </a:p>
          <a:p>
            <a:endParaRPr lang="en-AU"/>
          </a:p>
        </p:txBody>
      </p:sp>
      <p:sp>
        <p:nvSpPr>
          <p:cNvPr id="4" name="Slide Number Placeholder 3"/>
          <p:cNvSpPr>
            <a:spLocks noGrp="1"/>
          </p:cNvSpPr>
          <p:nvPr>
            <p:ph type="sldNum" sz="quarter" idx="5"/>
          </p:nvPr>
        </p:nvSpPr>
        <p:spPr/>
        <p:txBody>
          <a:bodyPr/>
          <a:lstStyle/>
          <a:p>
            <a:fld id="{0253930A-D509-4728-8052-058E8773D3DF}" type="slidenum">
              <a:rPr lang="en-AU" smtClean="0"/>
              <a:t>3</a:t>
            </a:fld>
            <a:endParaRPr lang="en-AU"/>
          </a:p>
        </p:txBody>
      </p:sp>
      <p:sp>
        <p:nvSpPr>
          <p:cNvPr id="5" name="Footer Placeholder 4">
            <a:extLst>
              <a:ext uri="{FF2B5EF4-FFF2-40B4-BE49-F238E27FC236}">
                <a16:creationId xmlns:a16="http://schemas.microsoft.com/office/drawing/2014/main" id="{F2D34BAA-7BC1-8CB8-D0B1-161707B0E7D3}"/>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D74B215-C2CB-8F8B-8B3F-65DA09FC08A5}"/>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40583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230188"/>
            <a:ext cx="5486400" cy="3086100"/>
          </a:xfrm>
        </p:spPr>
      </p:sp>
      <p:sp>
        <p:nvSpPr>
          <p:cNvPr id="3" name="Notes Placeholder 2"/>
          <p:cNvSpPr>
            <a:spLocks noGrp="1"/>
          </p:cNvSpPr>
          <p:nvPr>
            <p:ph type="body" idx="1"/>
          </p:nvPr>
        </p:nvSpPr>
        <p:spPr>
          <a:xfrm>
            <a:off x="228600" y="3546475"/>
            <a:ext cx="6309986" cy="4933645"/>
          </a:xfrm>
        </p:spPr>
        <p:txBody>
          <a:bodyPr/>
          <a:lstStyle/>
          <a:p>
            <a:pPr algn="l"/>
            <a:endParaRPr lang="en-AU" b="1" i="0" u="sng" dirty="0">
              <a:solidFill>
                <a:srgbClr val="000000"/>
              </a:solidFill>
              <a:effectLst/>
              <a:latin typeface="Gordita"/>
            </a:endParaRPr>
          </a:p>
          <a:p>
            <a:pPr algn="l"/>
            <a:r>
              <a:rPr lang="en-AU" dirty="0"/>
              <a:t>The pressures of running a business, finding </a:t>
            </a:r>
            <a:r>
              <a:rPr lang="en-AU" dirty="0" err="1"/>
              <a:t>worklife</a:t>
            </a:r>
            <a:r>
              <a:rPr lang="en-AU" dirty="0"/>
              <a:t> balance, and adapting constantly to business pressures means so often that self-care is often the first thing that gets sacrificed when life is busy and stressful, and people often think that taking time for themselves seems indulgent. </a:t>
            </a:r>
          </a:p>
          <a:p>
            <a:pPr algn="l"/>
            <a:endParaRPr lang="en-AU" dirty="0"/>
          </a:p>
          <a:p>
            <a:pPr algn="l"/>
            <a:r>
              <a:rPr lang="en-AU" dirty="0"/>
              <a:t>Finding effective ways to look after your health and wellbeing  in your business is important for keeping things running smoothly.</a:t>
            </a:r>
          </a:p>
          <a:p>
            <a:pPr algn="l"/>
            <a:endParaRPr lang="en-AU" dirty="0"/>
          </a:p>
          <a:p>
            <a:pPr algn="l"/>
            <a:r>
              <a:rPr lang="en-US" b="1" i="0" dirty="0">
                <a:solidFill>
                  <a:srgbClr val="000000"/>
                </a:solidFill>
                <a:effectLst/>
                <a:latin typeface="Poppins"/>
              </a:rPr>
              <a:t>Looking after yourself – putting on your own oxygen mask </a:t>
            </a:r>
          </a:p>
          <a:p>
            <a:pPr algn="l"/>
            <a:endParaRPr lang="en-US" b="1" dirty="0">
              <a:solidFill>
                <a:srgbClr val="000000"/>
              </a:solidFill>
              <a:latin typeface="Poppins"/>
            </a:endParaRPr>
          </a:p>
          <a:p>
            <a:r>
              <a:rPr lang="en-AU" dirty="0"/>
              <a:t>Practising self-care involves building it into your daily/weekly care for yourself  - also recognising when your personal resources are running low and replenishing yourself rather than letting them run down to a point where it impacts on your health and wellbeing.  </a:t>
            </a:r>
          </a:p>
          <a:p>
            <a:endParaRPr lang="en-AU" dirty="0"/>
          </a:p>
          <a:p>
            <a:pPr algn="l"/>
            <a:r>
              <a:rPr lang="en-AU" dirty="0"/>
              <a:t>Role</a:t>
            </a:r>
            <a:r>
              <a:rPr lang="en-AU" baseline="0" dirty="0"/>
              <a:t> modelling this is also critical to a successful wellbeing program or healthy workplace. </a:t>
            </a:r>
          </a:p>
          <a:p>
            <a:pPr algn="l"/>
            <a:endParaRPr lang="en-AU" baseline="0" dirty="0"/>
          </a:p>
          <a:p>
            <a:pPr algn="l"/>
            <a:r>
              <a:rPr lang="en-AU" baseline="0" dirty="0"/>
              <a:t>This is the lighting bolt reminder for you to:</a:t>
            </a:r>
          </a:p>
          <a:p>
            <a:pPr algn="l"/>
            <a:endParaRPr lang="en-US" b="1" i="0" dirty="0">
              <a:solidFill>
                <a:srgbClr val="000000"/>
              </a:solidFill>
              <a:effectLst/>
              <a:latin typeface="Poppins"/>
            </a:endParaRPr>
          </a:p>
          <a:p>
            <a:pPr marL="450850" marR="0" lvl="0" indent="-450850" algn="l" defTabSz="914400" rtl="0" eaLnBrk="1" fontAlgn="auto" latinLnBrk="0" hangingPunct="1">
              <a:lnSpc>
                <a:spcPct val="100000"/>
              </a:lnSpc>
              <a:spcBef>
                <a:spcPts val="0"/>
              </a:spcBef>
              <a:spcAft>
                <a:spcPts val="600"/>
              </a:spcAft>
              <a:buClr>
                <a:srgbClr val="4559A6"/>
              </a:buClr>
              <a:buSzTx/>
              <a:buFont typeface="Wingdings" panose="05000000000000000000" pitchFamily="2" charset="2"/>
              <a:buChar char="§"/>
              <a:tabLst/>
              <a:defRPr/>
            </a:pPr>
            <a:r>
              <a:rPr lang="en-AU" sz="1200" dirty="0">
                <a:solidFill>
                  <a:srgbClr val="003B5E"/>
                </a:solidFill>
                <a:latin typeface="Gilroy" pitchFamily="2" charset="77"/>
              </a:rPr>
              <a:t>Stay connected to friends and family </a:t>
            </a:r>
          </a:p>
          <a:p>
            <a:pPr marL="450850" marR="0" lvl="0" indent="-450850" algn="l" defTabSz="914400" rtl="0" eaLnBrk="1" fontAlgn="auto" latinLnBrk="0" hangingPunct="1">
              <a:lnSpc>
                <a:spcPct val="100000"/>
              </a:lnSpc>
              <a:spcBef>
                <a:spcPts val="0"/>
              </a:spcBef>
              <a:spcAft>
                <a:spcPts val="600"/>
              </a:spcAft>
              <a:buClr>
                <a:srgbClr val="4559A6"/>
              </a:buClr>
              <a:buSzTx/>
              <a:buFont typeface="Wingdings" panose="05000000000000000000" pitchFamily="2" charset="2"/>
              <a:buChar char="§"/>
              <a:tabLst/>
              <a:defRPr/>
            </a:pPr>
            <a:r>
              <a:rPr lang="en-AU" sz="1200" dirty="0">
                <a:solidFill>
                  <a:srgbClr val="003B5E"/>
                </a:solidFill>
                <a:latin typeface="Gilroy" pitchFamily="2" charset="77"/>
              </a:rPr>
              <a:t>Maintain a healthy lifestyle (physical exercise, eating well, good sleep)</a:t>
            </a:r>
          </a:p>
          <a:p>
            <a:pPr marL="450850" indent="-450850">
              <a:spcBef>
                <a:spcPts val="0"/>
              </a:spcBef>
              <a:spcAft>
                <a:spcPts val="600"/>
              </a:spcAft>
              <a:buClr>
                <a:srgbClr val="4559A6"/>
              </a:buClr>
              <a:buFont typeface="Wingdings" panose="05000000000000000000" pitchFamily="2" charset="2"/>
              <a:buChar char="§"/>
            </a:pPr>
            <a:r>
              <a:rPr lang="en-AU" sz="1200" dirty="0">
                <a:solidFill>
                  <a:srgbClr val="003B5E"/>
                </a:solidFill>
                <a:latin typeface="Gilroy" pitchFamily="2" charset="77"/>
              </a:rPr>
              <a:t>Keep working hours in check </a:t>
            </a:r>
          </a:p>
          <a:p>
            <a:pPr marL="450850" indent="-450850">
              <a:spcBef>
                <a:spcPts val="0"/>
              </a:spcBef>
              <a:spcAft>
                <a:spcPts val="600"/>
              </a:spcAft>
              <a:buClr>
                <a:srgbClr val="4559A6"/>
              </a:buClr>
              <a:buFont typeface="Wingdings" panose="05000000000000000000" pitchFamily="2" charset="2"/>
              <a:buChar char="§"/>
            </a:pPr>
            <a:r>
              <a:rPr lang="en-AU" sz="1200" dirty="0">
                <a:solidFill>
                  <a:srgbClr val="003B5E"/>
                </a:solidFill>
                <a:latin typeface="Gilroy" pitchFamily="2" charset="77"/>
              </a:rPr>
              <a:t>Take time out to relax and unwind</a:t>
            </a:r>
          </a:p>
          <a:p>
            <a:pPr marL="450850" marR="0" lvl="0" indent="-450850" algn="l" defTabSz="914400" rtl="0" eaLnBrk="1" fontAlgn="auto" latinLnBrk="0" hangingPunct="1">
              <a:lnSpc>
                <a:spcPct val="100000"/>
              </a:lnSpc>
              <a:spcBef>
                <a:spcPts val="0"/>
              </a:spcBef>
              <a:spcAft>
                <a:spcPts val="600"/>
              </a:spcAft>
              <a:buClr>
                <a:srgbClr val="4559A6"/>
              </a:buClr>
              <a:buSzTx/>
              <a:buFont typeface="Wingdings" panose="05000000000000000000" pitchFamily="2" charset="2"/>
              <a:buChar char="§"/>
              <a:tabLst/>
              <a:defRPr/>
            </a:pPr>
            <a:r>
              <a:rPr lang="en-AU" sz="1200" dirty="0" err="1">
                <a:solidFill>
                  <a:srgbClr val="003B5E"/>
                </a:solidFill>
                <a:latin typeface="Gilroy" pitchFamily="2" charset="77"/>
              </a:rPr>
              <a:t>STune</a:t>
            </a:r>
            <a:r>
              <a:rPr lang="en-AU" sz="1200" dirty="0">
                <a:solidFill>
                  <a:srgbClr val="003B5E"/>
                </a:solidFill>
                <a:latin typeface="Gilroy" pitchFamily="2" charset="77"/>
              </a:rPr>
              <a:t> in to early signs of stress </a:t>
            </a:r>
          </a:p>
          <a:p>
            <a:pPr marL="450850" indent="-450850">
              <a:spcBef>
                <a:spcPts val="0"/>
              </a:spcBef>
              <a:spcAft>
                <a:spcPts val="600"/>
              </a:spcAft>
              <a:buClr>
                <a:srgbClr val="4559A6"/>
              </a:buClr>
              <a:buFont typeface="Wingdings" panose="05000000000000000000" pitchFamily="2" charset="2"/>
              <a:buChar char="§"/>
            </a:pPr>
            <a:r>
              <a:rPr lang="en-AU" sz="1200" dirty="0">
                <a:solidFill>
                  <a:srgbClr val="003B5E"/>
                </a:solidFill>
                <a:latin typeface="Gilroy" pitchFamily="2" charset="77"/>
              </a:rPr>
              <a:t>eek advice and access supports when needed</a:t>
            </a:r>
          </a:p>
          <a:p>
            <a:pPr algn="l"/>
            <a:endParaRPr lang="en-US" b="0" i="0" dirty="0">
              <a:solidFill>
                <a:srgbClr val="000000"/>
              </a:solidFill>
              <a:effectLst/>
              <a:latin typeface="Poppi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61B2-D752-4EC0-9B75-4F75D3C033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ED6FE4B-B2F8-D84F-435E-C326F993B290}"/>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348F3E28-5195-949A-1A40-B7594739EEC1}"/>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07949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b="0" i="0" u="none" strike="noStrike" baseline="0" dirty="0">
                <a:solidFill>
                  <a:srgbClr val="003A5E"/>
                </a:solidFill>
                <a:latin typeface="Gilroy-Regular"/>
              </a:rPr>
              <a:t>Lets talk stress </a:t>
            </a:r>
          </a:p>
          <a:p>
            <a:pPr algn="l"/>
            <a:endParaRPr lang="en-AU" sz="1800" b="0" i="0" u="none" strike="noStrike" baseline="0" dirty="0">
              <a:solidFill>
                <a:srgbClr val="003A5E"/>
              </a:solidFill>
              <a:latin typeface="Gilroy-Regular"/>
            </a:endParaRPr>
          </a:p>
          <a:p>
            <a:pPr algn="l"/>
            <a:r>
              <a:rPr lang="en-AU" sz="2800" b="0" i="0" dirty="0">
                <a:solidFill>
                  <a:srgbClr val="1A1A1A"/>
                </a:solidFill>
                <a:effectLst/>
                <a:latin typeface="Sarabun"/>
              </a:rPr>
              <a:t>The Yerkes-Dodson Law (Yerkes &amp; Dodson, 1908) is a well-known finding in the psychology literature. In summary, the law suggests that performance increases with mental arousal (stress) but only up to a point. When an individuals’ level of stress is too low or too high, their performance deteriorates. </a:t>
            </a:r>
            <a:endParaRPr lang="en-AU" sz="1800" b="0" i="0" u="none" strike="noStrike" baseline="0" dirty="0">
              <a:solidFill>
                <a:srgbClr val="003A5E"/>
              </a:solidFill>
              <a:latin typeface="Gilroy-Regular"/>
            </a:endParaRPr>
          </a:p>
          <a:p>
            <a:pPr algn="l"/>
            <a:endParaRPr lang="en-AU" sz="1800" b="0" i="0" u="none" strike="noStrike" baseline="0" dirty="0">
              <a:solidFill>
                <a:srgbClr val="003A5E"/>
              </a:solidFill>
              <a:latin typeface="Gilroy-Regular"/>
            </a:endParaRPr>
          </a:p>
          <a:p>
            <a:pPr algn="l"/>
            <a:r>
              <a:rPr lang="en-AU" sz="1800" b="0" i="0" u="none" strike="noStrike" baseline="0" dirty="0">
                <a:solidFill>
                  <a:srgbClr val="003A5E"/>
                </a:solidFill>
                <a:latin typeface="Gilroy-Regular"/>
              </a:rPr>
              <a:t>The ‘optimum’ level of stress is not the same for everyone! Each individual will have their own relationship between stress and task performance – this is known as the Yerkes-Dodson law.8 </a:t>
            </a:r>
          </a:p>
          <a:p>
            <a:pPr algn="l"/>
            <a:endParaRPr lang="en-AU" sz="1800" b="0" i="0" u="none" strike="noStrike" baseline="0" dirty="0">
              <a:solidFill>
                <a:srgbClr val="003A5E"/>
              </a:solidFill>
              <a:latin typeface="Gilroy-Regular"/>
            </a:endParaRPr>
          </a:p>
          <a:p>
            <a:pPr algn="l"/>
            <a:r>
              <a:rPr lang="en-AU" sz="1800" b="0" i="0" u="none" strike="noStrike" baseline="0" dirty="0">
                <a:solidFill>
                  <a:srgbClr val="003A5E"/>
                </a:solidFill>
                <a:latin typeface="Gilroy-Regular"/>
              </a:rPr>
              <a:t>It proposes that you reach your peak level of performance with an intermediate level of stress or arousal. Too little or too much arousal results in poorer performance.</a:t>
            </a:r>
          </a:p>
          <a:p>
            <a:pPr algn="l"/>
            <a:endParaRPr lang="en-AU" sz="1800" b="0" i="0" u="none" strike="noStrike" baseline="0" dirty="0">
              <a:solidFill>
                <a:srgbClr val="003A5E"/>
              </a:solidFill>
              <a:latin typeface="Gilroy-Regular"/>
            </a:endParaRPr>
          </a:p>
          <a:p>
            <a:pPr algn="l"/>
            <a:r>
              <a:rPr lang="en-AU" sz="1800" b="0" i="0" u="none" strike="noStrike" baseline="0" dirty="0">
                <a:solidFill>
                  <a:srgbClr val="003A5E"/>
                </a:solidFill>
                <a:latin typeface="Gilroy-Regular"/>
              </a:rPr>
              <a:t>This shows us that performance increases with stress to a point, beyond which additional stress becomes counterproductive. Spend too long past the optimum point in the stress curve and we risk exhaustion, anxiety and eventually a breakdown and burnout.</a:t>
            </a:r>
          </a:p>
          <a:p>
            <a:pPr algn="l"/>
            <a:endParaRPr lang="en-AU" sz="1800" b="0" i="0" u="none" strike="noStrike" baseline="0" dirty="0">
              <a:solidFill>
                <a:srgbClr val="003A5E"/>
              </a:solidFill>
              <a:latin typeface="Gilroy-Regular"/>
            </a:endParaRPr>
          </a:p>
          <a:p>
            <a:pPr algn="l"/>
            <a:r>
              <a:rPr lang="en-AU" b="0" i="0" dirty="0">
                <a:solidFill>
                  <a:srgbClr val="282828"/>
                </a:solidFill>
                <a:effectLst/>
                <a:latin typeface="Tiempos Text"/>
              </a:rPr>
              <a:t>Take a look at the picture below. According to what is known as “</a:t>
            </a:r>
            <a:r>
              <a:rPr lang="en-AU" b="0" i="0" u="none" strike="noStrike" dirty="0">
                <a:solidFill>
                  <a:srgbClr val="282828"/>
                </a:solidFill>
                <a:effectLst/>
                <a:latin typeface="Tiempos Text"/>
                <a:hlinkClick r:id="rId3"/>
              </a:rPr>
              <a:t>The Yerkes-Dodson law</a:t>
            </a:r>
            <a:r>
              <a:rPr lang="en-AU" b="0" i="0" dirty="0">
                <a:solidFill>
                  <a:srgbClr val="282828"/>
                </a:solidFill>
                <a:effectLst/>
                <a:latin typeface="Tiempos Text"/>
              </a:rPr>
              <a:t>,” performance increases with physiological or mental arousal (stress) but only up to a point. When the level of stress becomes too high, performance decreases.</a:t>
            </a:r>
          </a:p>
          <a:p>
            <a:pPr algn="l"/>
            <a:endParaRPr lang="en-AU" b="0" i="0" dirty="0">
              <a:solidFill>
                <a:srgbClr val="282828"/>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404040"/>
                </a:solidFill>
                <a:latin typeface="Trebuchet MS" panose="020B0603020202020204" pitchFamily="34" charset="0"/>
              </a:rPr>
              <a:t>Mental health is not fixed, but instead it varies dynamically under the influence of a range of factors.</a:t>
            </a:r>
          </a:p>
          <a:p>
            <a:pPr algn="l"/>
            <a:endParaRPr lang="en-AU" dirty="0"/>
          </a:p>
        </p:txBody>
      </p:sp>
      <p:sp>
        <p:nvSpPr>
          <p:cNvPr id="4" name="Slide Number Placeholder 3"/>
          <p:cNvSpPr>
            <a:spLocks noGrp="1"/>
          </p:cNvSpPr>
          <p:nvPr>
            <p:ph type="sldNum" sz="quarter" idx="5"/>
          </p:nvPr>
        </p:nvSpPr>
        <p:spPr/>
        <p:txBody>
          <a:bodyPr/>
          <a:lstStyle/>
          <a:p>
            <a:fld id="{0253930A-D509-4728-8052-058E8773D3DF}" type="slidenum">
              <a:rPr lang="en-AU" smtClean="0"/>
              <a:t>5</a:t>
            </a:fld>
            <a:endParaRPr lang="en-AU"/>
          </a:p>
        </p:txBody>
      </p:sp>
      <p:sp>
        <p:nvSpPr>
          <p:cNvPr id="5" name="Footer Placeholder 4">
            <a:extLst>
              <a:ext uri="{FF2B5EF4-FFF2-40B4-BE49-F238E27FC236}">
                <a16:creationId xmlns:a16="http://schemas.microsoft.com/office/drawing/2014/main" id="{6D31610F-3306-6A22-7BD8-0457F0101FED}"/>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6F83744-4D3D-A575-8CB9-11362A08C2F4}"/>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415071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1218935" rtl="0" eaLnBrk="1" fontAlgn="auto" latinLnBrk="0" hangingPunct="1">
              <a:lnSpc>
                <a:spcPct val="100000"/>
              </a:lnSpc>
              <a:spcBef>
                <a:spcPts val="0"/>
              </a:spcBef>
              <a:spcAft>
                <a:spcPts val="0"/>
              </a:spcAft>
              <a:buClrTx/>
              <a:buSzTx/>
              <a:buFontTx/>
              <a:buNone/>
              <a:tabLst/>
              <a:defRPr/>
            </a:pPr>
            <a:fld id="{11043C4A-1374-466A-9170-C3C6B8177F2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3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B545908-1219-B933-6614-BDA00EFF7D57}"/>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12CEFF89-33E3-55F6-59A9-00A1C00CE19D}"/>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33723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effectLst/>
                <a:latin typeface="Open Sans" panose="020B0606030504020204" pitchFamily="34" charset="0"/>
              </a:rPr>
              <a:t>The </a:t>
            </a:r>
            <a:r>
              <a:rPr lang="en-AU" b="0" i="1" dirty="0">
                <a:effectLst/>
                <a:latin typeface="Open Sans" panose="020B0606030504020204" pitchFamily="34" charset="0"/>
              </a:rPr>
              <a:t>Ahead for Business</a:t>
            </a:r>
            <a:r>
              <a:rPr lang="en-AU" b="0" i="0" dirty="0">
                <a:effectLst/>
                <a:latin typeface="Open Sans" panose="020B0606030504020204" pitchFamily="34" charset="0"/>
              </a:rPr>
              <a:t> digital portal supports mentally healthy small businesses.</a:t>
            </a:r>
          </a:p>
          <a:p>
            <a:pPr algn="l"/>
            <a:r>
              <a:rPr lang="en-AU" b="0" i="0" dirty="0">
                <a:effectLst/>
                <a:latin typeface="Open Sans" panose="020B0606030504020204" pitchFamily="34" charset="0"/>
              </a:rPr>
              <a:t>Funded by The Australian Treasury, the </a:t>
            </a:r>
            <a:r>
              <a:rPr lang="en-AU" b="0" i="1" dirty="0">
                <a:effectLst/>
                <a:latin typeface="Open Sans" panose="020B0606030504020204" pitchFamily="34" charset="0"/>
              </a:rPr>
              <a:t>Ahead for Business</a:t>
            </a:r>
            <a:r>
              <a:rPr lang="en-AU" b="0" i="0" dirty="0">
                <a:effectLst/>
                <a:latin typeface="Open Sans" panose="020B0606030504020204" pitchFamily="34" charset="0"/>
              </a:rPr>
              <a:t> digital portal has been developed with and for small businesses.</a:t>
            </a:r>
            <a:br>
              <a:rPr lang="en-AU" b="0" i="0" dirty="0">
                <a:effectLst/>
                <a:latin typeface="Open Sans" panose="020B0606030504020204" pitchFamily="34" charset="0"/>
              </a:rPr>
            </a:br>
            <a:br>
              <a:rPr lang="en-AU" b="0" i="0" dirty="0">
                <a:effectLst/>
                <a:latin typeface="Open Sans" panose="020B0606030504020204" pitchFamily="34" charset="0"/>
              </a:rPr>
            </a:br>
            <a:r>
              <a:rPr lang="en-AU" b="0" i="0" dirty="0">
                <a:effectLst/>
                <a:latin typeface="Open Sans" panose="020B0606030504020204" pitchFamily="34" charset="0"/>
              </a:rPr>
              <a:t>The portal provides tailored resources, check-ups, personalised action plans and showcases the experiences of small business owners through podcasts, videos, blogs and case studies.</a:t>
            </a:r>
          </a:p>
          <a:p>
            <a:endParaRPr lang="en-AU" dirty="0"/>
          </a:p>
        </p:txBody>
      </p:sp>
      <p:sp>
        <p:nvSpPr>
          <p:cNvPr id="4" name="Slide Number Placeholder 3"/>
          <p:cNvSpPr>
            <a:spLocks noGrp="1"/>
          </p:cNvSpPr>
          <p:nvPr>
            <p:ph type="sldNum" sz="quarter" idx="5"/>
          </p:nvPr>
        </p:nvSpPr>
        <p:spPr/>
        <p:txBody>
          <a:bodyPr/>
          <a:lstStyle/>
          <a:p>
            <a:fld id="{0253930A-D509-4728-8052-058E8773D3DF}" type="slidenum">
              <a:rPr lang="en-AU" smtClean="0"/>
              <a:t>7</a:t>
            </a:fld>
            <a:endParaRPr lang="en-AU"/>
          </a:p>
        </p:txBody>
      </p:sp>
      <p:sp>
        <p:nvSpPr>
          <p:cNvPr id="5" name="Footer Placeholder 4">
            <a:extLst>
              <a:ext uri="{FF2B5EF4-FFF2-40B4-BE49-F238E27FC236}">
                <a16:creationId xmlns:a16="http://schemas.microsoft.com/office/drawing/2014/main" id="{6343D7CC-E387-FF59-BE64-37BB5804D7B6}"/>
              </a:ext>
            </a:extLst>
          </p:cNvPr>
          <p:cNvSpPr>
            <a:spLocks noGrp="1"/>
          </p:cNvSpPr>
          <p:nvPr>
            <p:ph type="ftr" sz="quarter" idx="4"/>
          </p:nvPr>
        </p:nvSpPr>
        <p:spPr>
          <a:xfrm>
            <a:off x="0" y="8685213"/>
            <a:ext cx="2971800" cy="458787"/>
          </a:xfrm>
        </p:spPr>
        <p:txBody>
          <a:bodyPr/>
          <a:lstStyle/>
          <a:p>
            <a:pPr algn="ctr"/>
            <a:endParaRPr lang="en-AU" sz="1000"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BCE61BB-03C4-AE60-BC7A-E0256846167D}"/>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65521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57150"/>
            <a:ext cx="5956300" cy="3351213"/>
          </a:xfrm>
        </p:spPr>
      </p:sp>
      <p:sp>
        <p:nvSpPr>
          <p:cNvPr id="3" name="Notes Placeholder 2"/>
          <p:cNvSpPr>
            <a:spLocks noGrp="1"/>
          </p:cNvSpPr>
          <p:nvPr>
            <p:ph type="body" idx="1"/>
          </p:nvPr>
        </p:nvSpPr>
        <p:spPr>
          <a:xfrm>
            <a:off x="222250" y="3456686"/>
            <a:ext cx="6250502" cy="5180203"/>
          </a:xfrm>
        </p:spPr>
        <p:txBody>
          <a:bodyPr/>
          <a:lstStyle/>
          <a:p>
            <a:endParaRPr lang="en-AU" b="1" dirty="0"/>
          </a:p>
          <a:p>
            <a:pPr algn="l"/>
            <a:r>
              <a:rPr lang="en-AU" b="0" i="0" dirty="0">
                <a:solidFill>
                  <a:srgbClr val="1E1E1E"/>
                </a:solidFill>
                <a:effectLst/>
                <a:latin typeface="sofia-pro"/>
              </a:rPr>
              <a:t>South Australian small business owners can access mental health and wellbeing support for themselves and their employees at low or no cost, beginning in 2024.</a:t>
            </a:r>
          </a:p>
          <a:p>
            <a:pPr algn="l"/>
            <a:r>
              <a:rPr lang="en-AU" b="0" i="0" dirty="0">
                <a:solidFill>
                  <a:srgbClr val="1E1E1E"/>
                </a:solidFill>
                <a:effectLst/>
                <a:latin typeface="sofia-pro"/>
              </a:rPr>
              <a:t>Aiming to increase resilience and capability to cope with mental health challenges, this program offers a range of support activities, including masterclasses, education and training sessions, workshops, one-on-one support, psychologist-led skills sessions, webinars, e-learning, and online tools and resources.</a:t>
            </a:r>
          </a:p>
          <a:p>
            <a:pPr algn="l"/>
            <a:r>
              <a:rPr lang="en-AU" b="0" i="0" dirty="0">
                <a:solidFill>
                  <a:srgbClr val="1E1E1E"/>
                </a:solidFill>
                <a:effectLst/>
                <a:latin typeface="sofia-pro"/>
              </a:rPr>
              <a:t>Five organisations with demonstrated experience delivering evidence-based mental health support have been selected as program partners and will design and deliver highly targeted offerings for small business owners.</a:t>
            </a:r>
          </a:p>
          <a:p>
            <a:endParaRPr lang="en-AU"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6AAFE7-4218-40AB-9CAA-C50B9447F22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p:nvPr>
        </p:nvSpPr>
        <p:spPr>
          <a:xfrm>
            <a:off x="1" y="0"/>
            <a:ext cx="2919748" cy="53881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7" name="Footer Placeholder 6"/>
          <p:cNvSpPr>
            <a:spLocks noGrp="1"/>
          </p:cNvSpPr>
          <p:nvPr>
            <p:ph type="ftr" sz="quarter" idx="4"/>
          </p:nvPr>
        </p:nvSpPr>
        <p:spPr>
          <a:xfrm>
            <a:off x="0" y="9428584"/>
            <a:ext cx="2945659" cy="49805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00" b="1"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138589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D61B2-D752-4EC0-9B75-4F75D3C033F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3A7175-0D57-A76D-4570-8C63091DD2E8}"/>
              </a:ext>
            </a:extLst>
          </p:cNvPr>
          <p:cNvSpPr>
            <a:spLocks noGrp="1"/>
          </p:cNvSpPr>
          <p:nvPr>
            <p:ph type="ftr" sz="quarter" idx="4"/>
          </p:nvPr>
        </p:nvSpPr>
        <p:spPr>
          <a:xfrm>
            <a:off x="0" y="8685213"/>
            <a:ext cx="2971800" cy="458787"/>
          </a:xfrm>
        </p:spPr>
        <p:txBody>
          <a:bodyPr/>
          <a:lstStyle/>
          <a:p>
            <a:pPr algn="ctr"/>
            <a:r>
              <a:rPr lang="en-AU" sz="1000" b="1">
                <a:solidFill>
                  <a:srgbClr val="FF0000"/>
                </a:solidFill>
                <a:latin typeface="Arial" panose="020B0604020202020204" pitchFamily="34" charset="0"/>
              </a:rPr>
              <a:t>​‌‌​              </a:t>
            </a:r>
          </a:p>
        </p:txBody>
      </p:sp>
      <p:sp>
        <p:nvSpPr>
          <p:cNvPr id="6" name="Header Placeholder 5">
            <a:extLst>
              <a:ext uri="{FF2B5EF4-FFF2-40B4-BE49-F238E27FC236}">
                <a16:creationId xmlns:a16="http://schemas.microsoft.com/office/drawing/2014/main" id="{1D3B5389-88A0-6447-A775-E0FB19349A96}"/>
              </a:ext>
            </a:extLst>
          </p:cNvPr>
          <p:cNvSpPr>
            <a:spLocks noGrp="1"/>
          </p:cNvSpPr>
          <p:nvPr>
            <p:ph type="hdr" sz="quarter"/>
          </p:nvPr>
        </p:nvSpPr>
        <p:spPr>
          <a:xfrm>
            <a:off x="0" y="0"/>
            <a:ext cx="2971800" cy="458788"/>
          </a:xfrm>
        </p:spPr>
        <p:txBody>
          <a:bodyPr/>
          <a:lstStyle/>
          <a:p>
            <a:pPr algn="ctr"/>
            <a:endParaRPr lang="en-AU" sz="1000" b="1">
              <a:solidFill>
                <a:srgbClr val="FF0000"/>
              </a:solidFill>
              <a:latin typeface="Arial" panose="020B0604020202020204" pitchFamily="34" charset="0"/>
            </a:endParaRPr>
          </a:p>
        </p:txBody>
      </p:sp>
    </p:spTree>
    <p:extLst>
      <p:ext uri="{BB962C8B-B14F-4D97-AF65-F5344CB8AC3E}">
        <p14:creationId xmlns:p14="http://schemas.microsoft.com/office/powerpoint/2010/main" val="321540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C0A1-4E94-C84E-B56A-D1DB2550CC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9F6F673-85FE-B643-9CC2-4E76CD891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A8F0011-7B9C-7641-A082-3EE7C1BCDCE6}"/>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ECA6959B-8798-B54A-B7C8-EF7AEB904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6A780-A03A-664C-A744-FBB81CCD4BD0}"/>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18972133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5F5A-C899-184B-BC95-227F44907E5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BF2628-24DA-A24B-98C3-8A02426FDE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A0D25E-47AD-624B-85A4-C114F6EDCD3A}"/>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8B3C0C94-7279-F341-B9A0-C7B390E58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71026-0C04-CB47-8BB6-7FAB6DD1B80D}"/>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39521828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157267-FBD1-3246-9BF4-0F5700C5890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910BF0A-FABA-F047-949C-DDBCFA3952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E46A15-D77C-FE45-8D00-CC7A5FF0F719}"/>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75C7735C-8052-7040-BB4B-B2769DEAB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62240-AB39-8E4F-B3B1-EBB9EC3CD181}"/>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19256353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amp; Picture - Two Third / One Third">
    <p:spTree>
      <p:nvGrpSpPr>
        <p:cNvPr id="1" name=""/>
        <p:cNvGrpSpPr/>
        <p:nvPr/>
      </p:nvGrpSpPr>
      <p:grpSpPr>
        <a:xfrm>
          <a:off x="0" y="0"/>
          <a:ext cx="0" cy="0"/>
          <a:chOff x="0" y="0"/>
          <a:chExt cx="0" cy="0"/>
        </a:xfrm>
      </p:grpSpPr>
      <p:sp>
        <p:nvSpPr>
          <p:cNvPr id="7" name="Content Placeholder 2"/>
          <p:cNvSpPr>
            <a:spLocks noGrp="1"/>
          </p:cNvSpPr>
          <p:nvPr>
            <p:ph idx="10"/>
          </p:nvPr>
        </p:nvSpPr>
        <p:spPr>
          <a:xfrm>
            <a:off x="7737985" y="1799584"/>
            <a:ext cx="2879250" cy="4246844"/>
          </a:xfrm>
        </p:spPr>
        <p:txBody>
          <a:bodyP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AU" dirty="0"/>
            </a:lvl5pPr>
            <a:lvl6pPr>
              <a:defRPr sz="2399"/>
            </a:lvl6pPr>
            <a:lvl7pPr>
              <a:defRPr sz="2399"/>
            </a:lvl7pPr>
            <a:lvl8pPr>
              <a:defRPr sz="2399"/>
            </a:lvl8pPr>
            <a:lvl9pPr>
              <a:defRPr sz="2399"/>
            </a:lvl9pPr>
          </a:lstStyle>
          <a:p>
            <a:pPr lvl="0"/>
            <a:r>
              <a:rPr lang="en-US"/>
              <a:t>Click to edit Master text styles</a:t>
            </a:r>
          </a:p>
        </p:txBody>
      </p:sp>
      <p:sp>
        <p:nvSpPr>
          <p:cNvPr id="4" name="Slide Number Placeholder 3">
            <a:extLst>
              <a:ext uri="{FF2B5EF4-FFF2-40B4-BE49-F238E27FC236}">
                <a16:creationId xmlns:a16="http://schemas.microsoft.com/office/drawing/2014/main" id="{BB6E2313-9D56-40F7-B6C4-058C1F0700B2}"/>
              </a:ext>
            </a:extLst>
          </p:cNvPr>
          <p:cNvSpPr>
            <a:spLocks noGrp="1"/>
          </p:cNvSpPr>
          <p:nvPr>
            <p:ph type="sldNum" sz="quarter" idx="12"/>
          </p:nvPr>
        </p:nvSpPr>
        <p:spPr/>
        <p:txBody>
          <a:bodyPr/>
          <a:lstStyle/>
          <a:p>
            <a:fld id="{8C5A0A57-8D25-44F2-BB64-A9AAB4DA95D5}" type="slidenum">
              <a:rPr lang="en-AU" smtClean="0"/>
              <a:t>‹#›</a:t>
            </a:fld>
            <a:endParaRPr lang="en-AU"/>
          </a:p>
        </p:txBody>
      </p:sp>
      <p:sp>
        <p:nvSpPr>
          <p:cNvPr id="10" name="Title 9">
            <a:extLst>
              <a:ext uri="{FF2B5EF4-FFF2-40B4-BE49-F238E27FC236}">
                <a16:creationId xmlns:a16="http://schemas.microsoft.com/office/drawing/2014/main" id="{A91C879B-2AB7-4048-A13E-9745FF864518}"/>
              </a:ext>
            </a:extLst>
          </p:cNvPr>
          <p:cNvSpPr>
            <a:spLocks noGrp="1"/>
          </p:cNvSpPr>
          <p:nvPr>
            <p:ph type="title"/>
          </p:nvPr>
        </p:nvSpPr>
        <p:spPr/>
        <p:txBody>
          <a:bodyPr/>
          <a:lstStyle>
            <a:lvl1pPr>
              <a:defRPr/>
            </a:lvl1pPr>
          </a:lstStyle>
          <a:p>
            <a:r>
              <a:rPr lang="en-US"/>
              <a:t>Click to edit Master title style</a:t>
            </a:r>
            <a:endParaRPr lang="en-AU"/>
          </a:p>
        </p:txBody>
      </p:sp>
      <p:sp>
        <p:nvSpPr>
          <p:cNvPr id="5" name="Text Placeholder 4"/>
          <p:cNvSpPr>
            <a:spLocks noGrp="1"/>
          </p:cNvSpPr>
          <p:nvPr>
            <p:ph type="body" sz="quarter" idx="13" hasCustomPrompt="1"/>
          </p:nvPr>
        </p:nvSpPr>
        <p:spPr>
          <a:xfrm>
            <a:off x="1632666" y="1799808"/>
            <a:ext cx="5651616" cy="4247167"/>
          </a:xfrm>
        </p:spPr>
        <p:txBody>
          <a:bodyPr/>
          <a:lstStyle>
            <a:lvl1pPr marL="342797" indent="-342797">
              <a:buFont typeface="Wingdings" panose="05000000000000000000" pitchFamily="2" charset="2"/>
              <a:buChar char="Ø"/>
              <a:defRPr/>
            </a:lvl1pPr>
          </a:lstStyle>
          <a:p>
            <a:pPr lvl="0"/>
            <a:r>
              <a:rPr lang="en-US"/>
              <a:t>Bullet 1</a:t>
            </a:r>
          </a:p>
          <a:p>
            <a:pPr lvl="1"/>
            <a:r>
              <a:rPr lang="en-US"/>
              <a:t>Bullet 2</a:t>
            </a:r>
          </a:p>
          <a:p>
            <a:pPr lvl="2"/>
            <a:r>
              <a:rPr lang="en-US"/>
              <a:t>Bullet 3</a:t>
            </a:r>
          </a:p>
          <a:p>
            <a:pPr lvl="3"/>
            <a:r>
              <a:rPr lang="en-US"/>
              <a:t>Heading 2</a:t>
            </a:r>
          </a:p>
          <a:p>
            <a:pPr lvl="4"/>
            <a:r>
              <a:rPr lang="en-US"/>
              <a:t>Heading 3</a:t>
            </a:r>
          </a:p>
          <a:p>
            <a:pPr lvl="0"/>
            <a:endParaRPr lang="en-AU"/>
          </a:p>
        </p:txBody>
      </p:sp>
      <p:sp>
        <p:nvSpPr>
          <p:cNvPr id="2" name="Footer Placeholder 1">
            <a:extLst>
              <a:ext uri="{FF2B5EF4-FFF2-40B4-BE49-F238E27FC236}">
                <a16:creationId xmlns:a16="http://schemas.microsoft.com/office/drawing/2014/main" id="{69CF4978-090C-AFE2-49AF-37CF8AAF314E}"/>
              </a:ext>
            </a:extLst>
          </p:cNvPr>
          <p:cNvSpPr>
            <a:spLocks noGrp="1"/>
          </p:cNvSpPr>
          <p:nvPr>
            <p:ph type="ftr" sz="quarter" idx="14"/>
          </p:nvPr>
        </p:nvSpPr>
        <p:spPr>
          <a:xfrm>
            <a:off x="3124200" y="6356350"/>
            <a:ext cx="2895600" cy="365125"/>
          </a:xfr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15207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2352062" y="1845836"/>
            <a:ext cx="7495085" cy="4247167"/>
          </a:xfrm>
        </p:spPr>
        <p:txBody>
          <a:bodyPr>
            <a:normAutofit/>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2">
            <a:extLst>
              <a:ext uri="{FF2B5EF4-FFF2-40B4-BE49-F238E27FC236}">
                <a16:creationId xmlns:a16="http://schemas.microsoft.com/office/drawing/2014/main" id="{3CF9F898-62C6-41AA-BA28-DBC755DBC39D}"/>
              </a:ext>
            </a:extLst>
          </p:cNvPr>
          <p:cNvSpPr>
            <a:spLocks noGrp="1"/>
          </p:cNvSpPr>
          <p:nvPr>
            <p:ph type="ftr" sz="quarter" idx="12"/>
          </p:nvPr>
        </p:nvSpPr>
        <p:spPr/>
        <p:txBody>
          <a:bodyPr/>
          <a:lstStyle/>
          <a:p>
            <a:endParaRPr lang="en-AU"/>
          </a:p>
        </p:txBody>
      </p:sp>
      <p:sp>
        <p:nvSpPr>
          <p:cNvPr id="8" name="Slide Number Placeholder 7">
            <a:extLst>
              <a:ext uri="{FF2B5EF4-FFF2-40B4-BE49-F238E27FC236}">
                <a16:creationId xmlns:a16="http://schemas.microsoft.com/office/drawing/2014/main" id="{E7C3B044-E3B7-4F48-8412-03290AD514B7}"/>
              </a:ext>
            </a:extLst>
          </p:cNvPr>
          <p:cNvSpPr>
            <a:spLocks noGrp="1"/>
          </p:cNvSpPr>
          <p:nvPr>
            <p:ph type="sldNum" sz="quarter" idx="13"/>
          </p:nvPr>
        </p:nvSpPr>
        <p:spPr/>
        <p:txBody>
          <a:bodyPr/>
          <a:lstStyle/>
          <a:p>
            <a:fld id="{E917DE0E-AFB1-41FD-BC35-27DB61CA125F}" type="slidenum">
              <a:rPr lang="en-AU" smtClean="0"/>
              <a:pPr/>
              <a:t>‹#›</a:t>
            </a:fld>
            <a:endParaRPr lang="en-AU"/>
          </a:p>
        </p:txBody>
      </p:sp>
      <p:sp>
        <p:nvSpPr>
          <p:cNvPr id="9" name="Title 8">
            <a:extLst>
              <a:ext uri="{FF2B5EF4-FFF2-40B4-BE49-F238E27FC236}">
                <a16:creationId xmlns:a16="http://schemas.microsoft.com/office/drawing/2014/main" id="{04AD12BE-C1B7-45EA-98B4-6EEEA5125AD2}"/>
              </a:ext>
            </a:extLst>
          </p:cNvPr>
          <p:cNvSpPr>
            <a:spLocks noGrp="1"/>
          </p:cNvSpPr>
          <p:nvPr>
            <p:ph type="title" hasCustomPrompt="1"/>
          </p:nvPr>
        </p:nvSpPr>
        <p:spPr/>
        <p:txBody>
          <a:bodyPr/>
          <a:lstStyle>
            <a:lvl1pPr>
              <a:defRPr/>
            </a:lvl1pPr>
          </a:lstStyle>
          <a:p>
            <a:r>
              <a:rPr lang="en-US"/>
              <a:t>[Slide title]</a:t>
            </a:r>
            <a:endParaRPr lang="en-AU"/>
          </a:p>
        </p:txBody>
      </p:sp>
    </p:spTree>
    <p:extLst>
      <p:ext uri="{BB962C8B-B14F-4D97-AF65-F5344CB8AC3E}">
        <p14:creationId xmlns:p14="http://schemas.microsoft.com/office/powerpoint/2010/main" val="33831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352061" y="1845191"/>
            <a:ext cx="7486051" cy="2015533"/>
          </a:xfrm>
        </p:spPr>
        <p:txBody>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p:cNvSpPr>
            <a:spLocks noGrp="1"/>
          </p:cNvSpPr>
          <p:nvPr>
            <p:ph sz="quarter" idx="13" hasCustomPrompt="1"/>
          </p:nvPr>
        </p:nvSpPr>
        <p:spPr>
          <a:xfrm>
            <a:off x="2352061" y="4077146"/>
            <a:ext cx="7486051" cy="2015533"/>
          </a:xfrm>
        </p:spPr>
        <p:txBody>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a:extLst>
              <a:ext uri="{FF2B5EF4-FFF2-40B4-BE49-F238E27FC236}">
                <a16:creationId xmlns:a16="http://schemas.microsoft.com/office/drawing/2014/main" id="{7C78E8A3-4A0F-4D95-A0DA-EFC133E8D812}"/>
              </a:ext>
            </a:extLst>
          </p:cNvPr>
          <p:cNvSpPr>
            <a:spLocks noGrp="1"/>
          </p:cNvSpPr>
          <p:nvPr>
            <p:ph type="ftr" sz="quarter" idx="14"/>
          </p:nvPr>
        </p:nvSpPr>
        <p:spPr/>
        <p:txBody>
          <a:bodyPr/>
          <a:lstStyle/>
          <a:p>
            <a:endParaRPr lang="en-AU"/>
          </a:p>
        </p:txBody>
      </p:sp>
      <p:sp>
        <p:nvSpPr>
          <p:cNvPr id="9" name="Slide Number Placeholder 8">
            <a:extLst>
              <a:ext uri="{FF2B5EF4-FFF2-40B4-BE49-F238E27FC236}">
                <a16:creationId xmlns:a16="http://schemas.microsoft.com/office/drawing/2014/main" id="{FB6F3924-337E-4248-A1B7-FBC8582FB5E7}"/>
              </a:ext>
            </a:extLst>
          </p:cNvPr>
          <p:cNvSpPr>
            <a:spLocks noGrp="1"/>
          </p:cNvSpPr>
          <p:nvPr>
            <p:ph type="sldNum" sz="quarter" idx="15"/>
          </p:nvPr>
        </p:nvSpPr>
        <p:spPr/>
        <p:txBody>
          <a:bodyPr/>
          <a:lstStyle/>
          <a:p>
            <a:fld id="{E917DE0E-AFB1-41FD-BC35-27DB61CA125F}" type="slidenum">
              <a:rPr lang="en-AU" smtClean="0"/>
              <a:pPr/>
              <a:t>‹#›</a:t>
            </a:fld>
            <a:endParaRPr lang="en-AU"/>
          </a:p>
        </p:txBody>
      </p:sp>
      <p:sp>
        <p:nvSpPr>
          <p:cNvPr id="10" name="Title 9">
            <a:extLst>
              <a:ext uri="{FF2B5EF4-FFF2-40B4-BE49-F238E27FC236}">
                <a16:creationId xmlns:a16="http://schemas.microsoft.com/office/drawing/2014/main" id="{26BC8A03-C2A0-4258-879B-9B871490D514}"/>
              </a:ext>
            </a:extLst>
          </p:cNvPr>
          <p:cNvSpPr>
            <a:spLocks noGrp="1"/>
          </p:cNvSpPr>
          <p:nvPr>
            <p:ph type="title" hasCustomPrompt="1"/>
          </p:nvPr>
        </p:nvSpPr>
        <p:spPr>
          <a:xfrm>
            <a:off x="2352062" y="117399"/>
            <a:ext cx="7487875" cy="1425698"/>
          </a:xfrm>
        </p:spPr>
        <p:txBody>
          <a:bodyPr anchor="b"/>
          <a:lstStyle>
            <a:lvl1pPr>
              <a:defRPr/>
            </a:lvl1pPr>
          </a:lstStyle>
          <a:p>
            <a:r>
              <a:rPr lang="en-US"/>
              <a:t>[Slide title]</a:t>
            </a:r>
            <a:endParaRPr lang="en-AU"/>
          </a:p>
        </p:txBody>
      </p:sp>
    </p:spTree>
    <p:extLst>
      <p:ext uri="{BB962C8B-B14F-4D97-AF65-F5344CB8AC3E}">
        <p14:creationId xmlns:p14="http://schemas.microsoft.com/office/powerpoint/2010/main" val="263988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FCC475-6D80-49AE-8FE0-C2D425336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 y="0"/>
            <a:ext cx="12191263" cy="6133351"/>
          </a:xfrm>
          <a:prstGeom prst="rect">
            <a:avLst/>
          </a:prstGeom>
        </p:spPr>
      </p:pic>
      <p:sp>
        <p:nvSpPr>
          <p:cNvPr id="2" name="Title 1">
            <a:extLst>
              <a:ext uri="{FF2B5EF4-FFF2-40B4-BE49-F238E27FC236}">
                <a16:creationId xmlns:a16="http://schemas.microsoft.com/office/drawing/2014/main" id="{220C94FB-906D-4B98-84AA-3F23946F813F}"/>
              </a:ext>
            </a:extLst>
          </p:cNvPr>
          <p:cNvSpPr>
            <a:spLocks noGrp="1"/>
          </p:cNvSpPr>
          <p:nvPr>
            <p:ph type="title" hasCustomPrompt="1"/>
          </p:nvPr>
        </p:nvSpPr>
        <p:spPr>
          <a:xfrm>
            <a:off x="723600" y="3005138"/>
            <a:ext cx="5372400" cy="2447925"/>
          </a:xfrm>
        </p:spPr>
        <p:txBody>
          <a:bodyPr anchor="t" anchorCtr="0"/>
          <a:lstStyle>
            <a:lvl1pPr>
              <a:lnSpc>
                <a:spcPct val="80000"/>
              </a:lnSpc>
              <a:defRPr sz="6375" b="1">
                <a:solidFill>
                  <a:schemeClr val="accent2"/>
                </a:solidFill>
                <a:latin typeface="+mj-lt"/>
                <a:cs typeface="Times New Roman" panose="02020603050405020304" pitchFamily="18" charset="0"/>
              </a:defRPr>
            </a:lvl1pPr>
          </a:lstStyle>
          <a:p>
            <a:r>
              <a:rPr lang="en-US"/>
              <a:t>Click to add section title</a:t>
            </a:r>
            <a:endParaRPr lang="en-AU"/>
          </a:p>
        </p:txBody>
      </p:sp>
      <p:sp>
        <p:nvSpPr>
          <p:cNvPr id="4" name="Date Placeholder 3">
            <a:extLst>
              <a:ext uri="{FF2B5EF4-FFF2-40B4-BE49-F238E27FC236}">
                <a16:creationId xmlns:a16="http://schemas.microsoft.com/office/drawing/2014/main" id="{BA63A3F9-E9DD-4EE6-AE2A-1BBBFE4A265F}"/>
              </a:ext>
            </a:extLst>
          </p:cNvPr>
          <p:cNvSpPr>
            <a:spLocks noGrp="1"/>
          </p:cNvSpPr>
          <p:nvPr>
            <p:ph type="dt" sz="half" idx="10"/>
          </p:nvPr>
        </p:nvSpPr>
        <p:spPr/>
        <p:txBody>
          <a:bodyPr/>
          <a:lstStyle/>
          <a:p>
            <a:fld id="{D36F41B7-E8DF-4534-9903-F08332B9CB7F}" type="datetime1">
              <a:rPr lang="en-AU" smtClean="0"/>
              <a:t>12/06/2024</a:t>
            </a:fld>
            <a:endParaRPr lang="en-AU"/>
          </a:p>
        </p:txBody>
      </p:sp>
      <p:sp>
        <p:nvSpPr>
          <p:cNvPr id="5" name="Footer Placeholder 4">
            <a:extLst>
              <a:ext uri="{FF2B5EF4-FFF2-40B4-BE49-F238E27FC236}">
                <a16:creationId xmlns:a16="http://schemas.microsoft.com/office/drawing/2014/main" id="{E9C9F093-0828-4E96-BB72-CF60053050E3}"/>
              </a:ext>
            </a:extLst>
          </p:cNvPr>
          <p:cNvSpPr>
            <a:spLocks noGrp="1"/>
          </p:cNvSpPr>
          <p:nvPr>
            <p:ph type="ftr" sz="quarter" idx="11"/>
          </p:nvPr>
        </p:nvSpPr>
        <p:spPr/>
        <p:txBody>
          <a:bodyPr/>
          <a:lstStyle/>
          <a:p>
            <a:r>
              <a:rPr lang="en-AU"/>
              <a:t>© Beyond Blue Ltd </a:t>
            </a:r>
          </a:p>
        </p:txBody>
      </p:sp>
      <p:sp>
        <p:nvSpPr>
          <p:cNvPr id="6" name="Slide Number Placeholder 5">
            <a:extLst>
              <a:ext uri="{FF2B5EF4-FFF2-40B4-BE49-F238E27FC236}">
                <a16:creationId xmlns:a16="http://schemas.microsoft.com/office/drawing/2014/main" id="{E50F82A5-9DB4-4E16-A622-F049FB37C7F3}"/>
              </a:ext>
            </a:extLst>
          </p:cNvPr>
          <p:cNvSpPr>
            <a:spLocks noGrp="1"/>
          </p:cNvSpPr>
          <p:nvPr>
            <p:ph type="sldNum" sz="quarter" idx="12"/>
          </p:nvPr>
        </p:nvSpPr>
        <p:spPr/>
        <p:txBody>
          <a:bodyPr/>
          <a:lstStyle/>
          <a:p>
            <a:fld id="{E6316B6A-336A-44FF-82DA-A4D1594FA055}" type="slidenum">
              <a:rPr lang="en-AU" smtClean="0"/>
              <a:t>‹#›</a:t>
            </a:fld>
            <a:endParaRPr lang="en-AU"/>
          </a:p>
        </p:txBody>
      </p:sp>
    </p:spTree>
    <p:extLst>
      <p:ext uri="{BB962C8B-B14F-4D97-AF65-F5344CB8AC3E}">
        <p14:creationId xmlns:p14="http://schemas.microsoft.com/office/powerpoint/2010/main" val="306320747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47B28C-C23B-4438-ADC1-139B55612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 y="0"/>
            <a:ext cx="12191263" cy="6133351"/>
          </a:xfrm>
          <a:prstGeom prst="rect">
            <a:avLst/>
          </a:prstGeom>
        </p:spPr>
      </p:pic>
      <p:sp>
        <p:nvSpPr>
          <p:cNvPr id="2" name="Title 1">
            <a:extLst>
              <a:ext uri="{FF2B5EF4-FFF2-40B4-BE49-F238E27FC236}">
                <a16:creationId xmlns:a16="http://schemas.microsoft.com/office/drawing/2014/main" id="{220C94FB-906D-4B98-84AA-3F23946F813F}"/>
              </a:ext>
            </a:extLst>
          </p:cNvPr>
          <p:cNvSpPr>
            <a:spLocks noGrp="1"/>
          </p:cNvSpPr>
          <p:nvPr>
            <p:ph type="title" hasCustomPrompt="1"/>
          </p:nvPr>
        </p:nvSpPr>
        <p:spPr>
          <a:xfrm>
            <a:off x="723600" y="3005138"/>
            <a:ext cx="5372400" cy="2447925"/>
          </a:xfrm>
        </p:spPr>
        <p:txBody>
          <a:bodyPr anchor="t" anchorCtr="0"/>
          <a:lstStyle>
            <a:lvl1pPr>
              <a:lnSpc>
                <a:spcPct val="80000"/>
              </a:lnSpc>
              <a:defRPr sz="6375" b="1">
                <a:solidFill>
                  <a:schemeClr val="bg1"/>
                </a:solidFill>
                <a:latin typeface="+mj-lt"/>
                <a:cs typeface="Times New Roman" panose="02020603050405020304" pitchFamily="18" charset="0"/>
              </a:defRPr>
            </a:lvl1pPr>
          </a:lstStyle>
          <a:p>
            <a:r>
              <a:rPr lang="en-US"/>
              <a:t>Click to add section title</a:t>
            </a:r>
            <a:endParaRPr lang="en-AU"/>
          </a:p>
        </p:txBody>
      </p:sp>
      <p:sp>
        <p:nvSpPr>
          <p:cNvPr id="4" name="Date Placeholder 3">
            <a:extLst>
              <a:ext uri="{FF2B5EF4-FFF2-40B4-BE49-F238E27FC236}">
                <a16:creationId xmlns:a16="http://schemas.microsoft.com/office/drawing/2014/main" id="{BA63A3F9-E9DD-4EE6-AE2A-1BBBFE4A265F}"/>
              </a:ext>
            </a:extLst>
          </p:cNvPr>
          <p:cNvSpPr>
            <a:spLocks noGrp="1"/>
          </p:cNvSpPr>
          <p:nvPr>
            <p:ph type="dt" sz="half" idx="10"/>
          </p:nvPr>
        </p:nvSpPr>
        <p:spPr/>
        <p:txBody>
          <a:bodyPr/>
          <a:lstStyle/>
          <a:p>
            <a:fld id="{D36F41B7-E8DF-4534-9903-F08332B9CB7F}" type="datetime1">
              <a:rPr lang="en-AU" smtClean="0"/>
              <a:t>12/06/2024</a:t>
            </a:fld>
            <a:endParaRPr lang="en-AU"/>
          </a:p>
        </p:txBody>
      </p:sp>
      <p:sp>
        <p:nvSpPr>
          <p:cNvPr id="5" name="Footer Placeholder 4">
            <a:extLst>
              <a:ext uri="{FF2B5EF4-FFF2-40B4-BE49-F238E27FC236}">
                <a16:creationId xmlns:a16="http://schemas.microsoft.com/office/drawing/2014/main" id="{E9C9F093-0828-4E96-BB72-CF60053050E3}"/>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E50F82A5-9DB4-4E16-A622-F049FB37C7F3}"/>
              </a:ext>
            </a:extLst>
          </p:cNvPr>
          <p:cNvSpPr>
            <a:spLocks noGrp="1"/>
          </p:cNvSpPr>
          <p:nvPr>
            <p:ph type="sldNum" sz="quarter" idx="12"/>
          </p:nvPr>
        </p:nvSpPr>
        <p:spPr/>
        <p:txBody>
          <a:bodyPr/>
          <a:lstStyle/>
          <a:p>
            <a:fld id="{E6316B6A-336A-44FF-82DA-A4D1594FA055}" type="slidenum">
              <a:rPr lang="en-AU" smtClean="0"/>
              <a:t>‹#›</a:t>
            </a:fld>
            <a:endParaRPr lang="en-AU"/>
          </a:p>
        </p:txBody>
      </p:sp>
    </p:spTree>
    <p:extLst>
      <p:ext uri="{BB962C8B-B14F-4D97-AF65-F5344CB8AC3E}">
        <p14:creationId xmlns:p14="http://schemas.microsoft.com/office/powerpoint/2010/main" val="1874218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FA0686-697F-429F-8DCD-C18EA74CF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 y="0"/>
            <a:ext cx="12191263" cy="6133351"/>
          </a:xfrm>
          <a:prstGeom prst="rect">
            <a:avLst/>
          </a:prstGeom>
        </p:spPr>
      </p:pic>
      <p:sp>
        <p:nvSpPr>
          <p:cNvPr id="2" name="Title 1">
            <a:extLst>
              <a:ext uri="{FF2B5EF4-FFF2-40B4-BE49-F238E27FC236}">
                <a16:creationId xmlns:a16="http://schemas.microsoft.com/office/drawing/2014/main" id="{220C94FB-906D-4B98-84AA-3F23946F813F}"/>
              </a:ext>
            </a:extLst>
          </p:cNvPr>
          <p:cNvSpPr>
            <a:spLocks noGrp="1"/>
          </p:cNvSpPr>
          <p:nvPr>
            <p:ph type="title" hasCustomPrompt="1"/>
          </p:nvPr>
        </p:nvSpPr>
        <p:spPr>
          <a:xfrm>
            <a:off x="723600" y="3005138"/>
            <a:ext cx="5372400" cy="2447925"/>
          </a:xfrm>
        </p:spPr>
        <p:txBody>
          <a:bodyPr anchor="t" anchorCtr="0"/>
          <a:lstStyle>
            <a:lvl1pPr>
              <a:lnSpc>
                <a:spcPct val="80000"/>
              </a:lnSpc>
              <a:defRPr sz="6375" b="1">
                <a:solidFill>
                  <a:schemeClr val="bg1"/>
                </a:solidFill>
                <a:latin typeface="+mj-lt"/>
                <a:cs typeface="Times New Roman" panose="02020603050405020304" pitchFamily="18" charset="0"/>
              </a:defRPr>
            </a:lvl1pPr>
          </a:lstStyle>
          <a:p>
            <a:r>
              <a:rPr lang="en-US"/>
              <a:t>Click to add section title</a:t>
            </a:r>
            <a:endParaRPr lang="en-AU"/>
          </a:p>
        </p:txBody>
      </p:sp>
      <p:sp>
        <p:nvSpPr>
          <p:cNvPr id="4" name="Date Placeholder 3">
            <a:extLst>
              <a:ext uri="{FF2B5EF4-FFF2-40B4-BE49-F238E27FC236}">
                <a16:creationId xmlns:a16="http://schemas.microsoft.com/office/drawing/2014/main" id="{BA63A3F9-E9DD-4EE6-AE2A-1BBBFE4A265F}"/>
              </a:ext>
            </a:extLst>
          </p:cNvPr>
          <p:cNvSpPr>
            <a:spLocks noGrp="1"/>
          </p:cNvSpPr>
          <p:nvPr>
            <p:ph type="dt" sz="half" idx="10"/>
          </p:nvPr>
        </p:nvSpPr>
        <p:spPr/>
        <p:txBody>
          <a:bodyPr/>
          <a:lstStyle/>
          <a:p>
            <a:fld id="{D36F41B7-E8DF-4534-9903-F08332B9CB7F}" type="datetime1">
              <a:rPr lang="en-AU" smtClean="0"/>
              <a:t>12/06/2024</a:t>
            </a:fld>
            <a:endParaRPr lang="en-AU"/>
          </a:p>
        </p:txBody>
      </p:sp>
      <p:sp>
        <p:nvSpPr>
          <p:cNvPr id="5" name="Footer Placeholder 4">
            <a:extLst>
              <a:ext uri="{FF2B5EF4-FFF2-40B4-BE49-F238E27FC236}">
                <a16:creationId xmlns:a16="http://schemas.microsoft.com/office/drawing/2014/main" id="{E9C9F093-0828-4E96-BB72-CF60053050E3}"/>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E50F82A5-9DB4-4E16-A622-F049FB37C7F3}"/>
              </a:ext>
            </a:extLst>
          </p:cNvPr>
          <p:cNvSpPr>
            <a:spLocks noGrp="1"/>
          </p:cNvSpPr>
          <p:nvPr>
            <p:ph type="sldNum" sz="quarter" idx="12"/>
          </p:nvPr>
        </p:nvSpPr>
        <p:spPr/>
        <p:txBody>
          <a:bodyPr/>
          <a:lstStyle/>
          <a:p>
            <a:fld id="{E6316B6A-336A-44FF-82DA-A4D1594FA055}" type="slidenum">
              <a:rPr lang="en-AU" smtClean="0"/>
              <a:t>‹#›</a:t>
            </a:fld>
            <a:endParaRPr lang="en-AU"/>
          </a:p>
        </p:txBody>
      </p:sp>
    </p:spTree>
    <p:extLst>
      <p:ext uri="{BB962C8B-B14F-4D97-AF65-F5344CB8AC3E}">
        <p14:creationId xmlns:p14="http://schemas.microsoft.com/office/powerpoint/2010/main" val="245608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23000" y="1543050"/>
            <a:ext cx="9125851" cy="4396950"/>
          </a:xfrm>
        </p:spPr>
        <p:txBody>
          <a:bodyPr/>
          <a:lstStyle>
            <a:lvl1pPr>
              <a:spcBef>
                <a:spcPts val="1350"/>
              </a:spcBef>
              <a:defRPr sz="2550">
                <a:solidFill>
                  <a:schemeClr val="tx1"/>
                </a:solidFill>
              </a:defRPr>
            </a:lvl1pPr>
            <a:lvl2pPr>
              <a:defRPr sz="2550">
                <a:solidFill>
                  <a:schemeClr val="tx1"/>
                </a:solidFill>
              </a:defRPr>
            </a:lvl2pPr>
            <a:lvl3pPr>
              <a:defRPr sz="2550">
                <a:solidFill>
                  <a:schemeClr val="tx1"/>
                </a:solidFill>
              </a:defRPr>
            </a:lvl3pPr>
            <a:lvl4pPr>
              <a:defRPr sz="2550">
                <a:solidFill>
                  <a:schemeClr val="tx1"/>
                </a:solidFill>
              </a:defRPr>
            </a:lvl4pPr>
            <a:lvl5pPr>
              <a:defRPr sz="255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E0AD6BCD-5E65-4DC5-8DB2-DAE6B247677F}" type="datetime1">
              <a:rPr lang="en-AU" smtClean="0"/>
              <a:t>12/06/2024</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7" name="Title 6">
            <a:extLst>
              <a:ext uri="{FF2B5EF4-FFF2-40B4-BE49-F238E27FC236}">
                <a16:creationId xmlns:a16="http://schemas.microsoft.com/office/drawing/2014/main" id="{1CB33DE5-6027-4201-A9A1-DCA4AC7E4D06}"/>
              </a:ext>
            </a:extLst>
          </p:cNvPr>
          <p:cNvSpPr>
            <a:spLocks noGrp="1"/>
          </p:cNvSpPr>
          <p:nvPr>
            <p:ph type="title"/>
          </p:nvPr>
        </p:nvSpPr>
        <p:spPr>
          <a:xfrm>
            <a:off x="723000" y="510465"/>
            <a:ext cx="9125851" cy="546811"/>
          </a:xfrm>
        </p:spPr>
        <p:txBody>
          <a:bodyPr/>
          <a:lstStyle>
            <a:lvl1pPr>
              <a:defRPr/>
            </a:lvl1pPr>
          </a:lstStyle>
          <a:p>
            <a:r>
              <a:rPr lang="en-US"/>
              <a:t>Click to edit Master title style</a:t>
            </a:r>
            <a:endParaRPr lang="en-AU"/>
          </a:p>
        </p:txBody>
      </p:sp>
    </p:spTree>
    <p:extLst>
      <p:ext uri="{BB962C8B-B14F-4D97-AF65-F5344CB8AC3E}">
        <p14:creationId xmlns:p14="http://schemas.microsoft.com/office/powerpoint/2010/main" val="3995149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22999" y="1890000"/>
            <a:ext cx="10746000" cy="405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0433F364-8354-4CC0-B614-43FAA0C0F0F4}" type="datetime1">
              <a:rPr lang="en-AU" smtClean="0"/>
              <a:t>12/06/2024</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7" name="Title 6">
            <a:extLst>
              <a:ext uri="{FF2B5EF4-FFF2-40B4-BE49-F238E27FC236}">
                <a16:creationId xmlns:a16="http://schemas.microsoft.com/office/drawing/2014/main" id="{1CB33DE5-6027-4201-A9A1-DCA4AC7E4D06}"/>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30211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A82F-AFC1-6E46-A72A-480E6B5277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BA7339-4BE8-8C4E-8F30-436CDB25C3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DCBD72-A432-8B4E-B5E1-CA3F5B7635AC}"/>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8A94EDA2-CBC7-DD40-8235-97D2ABCC8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C640A-E311-2C4E-9EB5-C93435A045F3}"/>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382288115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22999" y="1890000"/>
            <a:ext cx="5130000" cy="405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8142458E-6A1D-4384-8BC2-6A02C1763BAD}" type="datetime1">
              <a:rPr lang="en-AU" smtClean="0"/>
              <a:t>12/06/2024</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7" name="Title 6">
            <a:extLst>
              <a:ext uri="{FF2B5EF4-FFF2-40B4-BE49-F238E27FC236}">
                <a16:creationId xmlns:a16="http://schemas.microsoft.com/office/drawing/2014/main" id="{1CB33DE5-6027-4201-A9A1-DCA4AC7E4D06}"/>
              </a:ext>
            </a:extLst>
          </p:cNvPr>
          <p:cNvSpPr>
            <a:spLocks noGrp="1"/>
          </p:cNvSpPr>
          <p:nvPr>
            <p:ph type="title"/>
          </p:nvPr>
        </p:nvSpPr>
        <p:spPr/>
        <p:txBody>
          <a:bodyPr/>
          <a:lstStyle/>
          <a:p>
            <a:r>
              <a:rPr lang="en-US"/>
              <a:t>Click to edit Master title style</a:t>
            </a:r>
            <a:endParaRPr lang="en-AU"/>
          </a:p>
        </p:txBody>
      </p:sp>
      <p:sp>
        <p:nvSpPr>
          <p:cNvPr id="8" name="Content Placeholder 2">
            <a:extLst>
              <a:ext uri="{FF2B5EF4-FFF2-40B4-BE49-F238E27FC236}">
                <a16:creationId xmlns:a16="http://schemas.microsoft.com/office/drawing/2014/main" id="{4E2E3F7C-1DB6-44F6-9DC7-5E1F970D95AE}"/>
              </a:ext>
            </a:extLst>
          </p:cNvPr>
          <p:cNvSpPr>
            <a:spLocks noGrp="1"/>
          </p:cNvSpPr>
          <p:nvPr>
            <p:ph idx="13"/>
          </p:nvPr>
        </p:nvSpPr>
        <p:spPr>
          <a:xfrm>
            <a:off x="6338999" y="1890000"/>
            <a:ext cx="5130000" cy="405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86809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22999" y="1890000"/>
            <a:ext cx="5130000" cy="405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0BEC412-D264-44B7-BB6D-022A2CA1A396}" type="datetime1">
              <a:rPr lang="en-AU" smtClean="0"/>
              <a:t>12/06/2024</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10" name="Title 9">
            <a:extLst>
              <a:ext uri="{FF2B5EF4-FFF2-40B4-BE49-F238E27FC236}">
                <a16:creationId xmlns:a16="http://schemas.microsoft.com/office/drawing/2014/main" id="{C1246CC9-D154-4221-8025-D9F6571C3568}"/>
              </a:ext>
            </a:extLst>
          </p:cNvPr>
          <p:cNvSpPr>
            <a:spLocks noGrp="1"/>
          </p:cNvSpPr>
          <p:nvPr>
            <p:ph type="title"/>
          </p:nvPr>
        </p:nvSpPr>
        <p:spPr>
          <a:xfrm>
            <a:off x="722999" y="510465"/>
            <a:ext cx="5130000" cy="1024009"/>
          </a:xfrm>
        </p:spPr>
        <p:txBody>
          <a:bodyPr/>
          <a:lstStyle/>
          <a:p>
            <a:r>
              <a:rPr lang="en-US"/>
              <a:t>Click to edit Master title style</a:t>
            </a:r>
            <a:endParaRPr lang="en-AU"/>
          </a:p>
        </p:txBody>
      </p:sp>
      <p:sp>
        <p:nvSpPr>
          <p:cNvPr id="21" name="Picture Placeholder 20">
            <a:extLst>
              <a:ext uri="{FF2B5EF4-FFF2-40B4-BE49-F238E27FC236}">
                <a16:creationId xmlns:a16="http://schemas.microsoft.com/office/drawing/2014/main" id="{ECCB61CA-69C4-4188-9A4E-B9188B59E241}"/>
              </a:ext>
            </a:extLst>
          </p:cNvPr>
          <p:cNvSpPr>
            <a:spLocks noGrp="1"/>
          </p:cNvSpPr>
          <p:nvPr>
            <p:ph type="pic" sz="quarter" idx="13"/>
          </p:nvPr>
        </p:nvSpPr>
        <p:spPr>
          <a:xfrm>
            <a:off x="6211500" y="-1"/>
            <a:ext cx="5980500" cy="6134400"/>
          </a:xfrm>
          <a:prstGeom prst="rect">
            <a:avLst/>
          </a:prstGeom>
          <a:solidFill>
            <a:schemeClr val="bg1">
              <a:lumMod val="85000"/>
            </a:schemeClr>
          </a:solidFill>
        </p:spPr>
        <p:txBody>
          <a:bodyPr wrap="square" anchor="ctr" anchorCtr="0">
            <a:noAutofit/>
          </a:bodyPr>
          <a:lstStyle>
            <a:lvl1pPr marL="0" indent="0" algn="ctr">
              <a:buNone/>
              <a:defRPr/>
            </a:lvl1pPr>
          </a:lstStyle>
          <a:p>
            <a:endParaRPr lang="en-AU"/>
          </a:p>
        </p:txBody>
      </p:sp>
    </p:spTree>
    <p:extLst>
      <p:ext uri="{BB962C8B-B14F-4D97-AF65-F5344CB8AC3E}">
        <p14:creationId xmlns:p14="http://schemas.microsoft.com/office/powerpoint/2010/main" val="3983115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218924" y="1890000"/>
            <a:ext cx="5130000" cy="405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878E395A-2B69-4840-8247-8F30B5051174}" type="datetime1">
              <a:rPr lang="en-AU" smtClean="0"/>
              <a:t>12/06/2024</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 Beyond Blue Ltd</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10" name="Title 9">
            <a:extLst>
              <a:ext uri="{FF2B5EF4-FFF2-40B4-BE49-F238E27FC236}">
                <a16:creationId xmlns:a16="http://schemas.microsoft.com/office/drawing/2014/main" id="{C1246CC9-D154-4221-8025-D9F6571C3568}"/>
              </a:ext>
            </a:extLst>
          </p:cNvPr>
          <p:cNvSpPr>
            <a:spLocks noGrp="1"/>
          </p:cNvSpPr>
          <p:nvPr>
            <p:ph type="title"/>
          </p:nvPr>
        </p:nvSpPr>
        <p:spPr>
          <a:xfrm>
            <a:off x="6218924" y="510465"/>
            <a:ext cx="5130000" cy="1024009"/>
          </a:xfrm>
        </p:spPr>
        <p:txBody>
          <a:bodyPr/>
          <a:lstStyle/>
          <a:p>
            <a:r>
              <a:rPr lang="en-US"/>
              <a:t>Click to edit Master title style</a:t>
            </a:r>
            <a:endParaRPr lang="en-AU"/>
          </a:p>
        </p:txBody>
      </p:sp>
      <p:sp>
        <p:nvSpPr>
          <p:cNvPr id="21" name="Picture Placeholder 20">
            <a:extLst>
              <a:ext uri="{FF2B5EF4-FFF2-40B4-BE49-F238E27FC236}">
                <a16:creationId xmlns:a16="http://schemas.microsoft.com/office/drawing/2014/main" id="{ECCB61CA-69C4-4188-9A4E-B9188B59E241}"/>
              </a:ext>
            </a:extLst>
          </p:cNvPr>
          <p:cNvSpPr>
            <a:spLocks noGrp="1"/>
          </p:cNvSpPr>
          <p:nvPr>
            <p:ph type="pic" sz="quarter" idx="13"/>
          </p:nvPr>
        </p:nvSpPr>
        <p:spPr>
          <a:xfrm>
            <a:off x="0" y="-1"/>
            <a:ext cx="5980500" cy="6134400"/>
          </a:xfrm>
          <a:prstGeom prst="rect">
            <a:avLst/>
          </a:prstGeom>
          <a:solidFill>
            <a:schemeClr val="bg1">
              <a:lumMod val="85000"/>
            </a:schemeClr>
          </a:solidFill>
        </p:spPr>
        <p:txBody>
          <a:bodyPr wrap="square" anchor="ctr" anchorCtr="0">
            <a:noAutofit/>
          </a:bodyPr>
          <a:lstStyle>
            <a:lvl1pPr marL="0" indent="0" algn="ctr">
              <a:buNone/>
              <a:defRPr/>
            </a:lvl1pPr>
          </a:lstStyle>
          <a:p>
            <a:endParaRPr lang="en-AU"/>
          </a:p>
        </p:txBody>
      </p:sp>
    </p:spTree>
    <p:extLst>
      <p:ext uri="{BB962C8B-B14F-4D97-AF65-F5344CB8AC3E}">
        <p14:creationId xmlns:p14="http://schemas.microsoft.com/office/powerpoint/2010/main" val="4054913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49872456-6A70-479E-81EF-47888CFB6550}" type="datetime1">
              <a:rPr lang="en-AU" smtClean="0"/>
              <a:t>12/06/2024</a:t>
            </a:fld>
            <a:endParaRPr lang="en-AU"/>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a:t>© Beyond Blue Ltd</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6" name="Text Placeholder 5">
            <a:extLst>
              <a:ext uri="{FF2B5EF4-FFF2-40B4-BE49-F238E27FC236}">
                <a16:creationId xmlns:a16="http://schemas.microsoft.com/office/drawing/2014/main" id="{D40AC625-A0D7-4A95-BE8E-206A59DE76FC}"/>
              </a:ext>
            </a:extLst>
          </p:cNvPr>
          <p:cNvSpPr>
            <a:spLocks noGrp="1"/>
          </p:cNvSpPr>
          <p:nvPr>
            <p:ph type="body" sz="quarter" idx="13"/>
          </p:nvPr>
        </p:nvSpPr>
        <p:spPr>
          <a:xfrm>
            <a:off x="722999" y="1057275"/>
            <a:ext cx="8201927" cy="4648200"/>
          </a:xfrm>
        </p:spPr>
        <p:txBody>
          <a:bodyPr/>
          <a:lstStyle>
            <a:lvl1pPr marL="0" indent="0">
              <a:lnSpc>
                <a:spcPct val="86000"/>
              </a:lnSpc>
              <a:spcBef>
                <a:spcPts val="0"/>
              </a:spcBef>
              <a:buNone/>
              <a:defRPr sz="3975" b="1">
                <a:solidFill>
                  <a:schemeClr val="accent1"/>
                </a:solidFill>
              </a:defRPr>
            </a:lvl1pPr>
            <a:lvl2pPr marL="0" indent="0">
              <a:spcBef>
                <a:spcPts val="1800"/>
              </a:spcBef>
              <a:buNone/>
              <a:defRPr sz="2025">
                <a:solidFill>
                  <a:schemeClr val="accent1"/>
                </a:solidFill>
              </a:defRPr>
            </a:lvl2pPr>
            <a:lvl3pPr marL="360009" indent="0">
              <a:buNone/>
              <a:defRPr>
                <a:solidFill>
                  <a:schemeClr val="accent1"/>
                </a:solidFill>
              </a:defRPr>
            </a:lvl3pPr>
            <a:lvl4pPr marL="540014" indent="0">
              <a:buNone/>
              <a:defRPr>
                <a:solidFill>
                  <a:schemeClr val="accent1"/>
                </a:solidFill>
              </a:defRPr>
            </a:lvl4pPr>
            <a:lvl5pPr marL="720018" indent="0">
              <a:buNone/>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19615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49872456-6A70-479E-81EF-47888CFB6550}" type="datetime1">
              <a:rPr lang="en-AU" smtClean="0"/>
              <a:t>12/06/2024</a:t>
            </a:fld>
            <a:endParaRPr lang="en-AU"/>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a:t>© Beyond Blue Ltd</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6" name="Text Placeholder 5">
            <a:extLst>
              <a:ext uri="{FF2B5EF4-FFF2-40B4-BE49-F238E27FC236}">
                <a16:creationId xmlns:a16="http://schemas.microsoft.com/office/drawing/2014/main" id="{D40AC625-A0D7-4A95-BE8E-206A59DE76FC}"/>
              </a:ext>
            </a:extLst>
          </p:cNvPr>
          <p:cNvSpPr>
            <a:spLocks noGrp="1"/>
          </p:cNvSpPr>
          <p:nvPr>
            <p:ph type="body" sz="quarter" idx="13"/>
          </p:nvPr>
        </p:nvSpPr>
        <p:spPr>
          <a:xfrm>
            <a:off x="722998" y="1057275"/>
            <a:ext cx="8201927" cy="4648200"/>
          </a:xfrm>
        </p:spPr>
        <p:txBody>
          <a:bodyPr/>
          <a:lstStyle>
            <a:lvl1pPr marL="0" indent="0">
              <a:lnSpc>
                <a:spcPct val="86000"/>
              </a:lnSpc>
              <a:spcBef>
                <a:spcPts val="0"/>
              </a:spcBef>
              <a:buNone/>
              <a:defRPr sz="3975" b="1">
                <a:solidFill>
                  <a:schemeClr val="accent1"/>
                </a:solidFill>
              </a:defRPr>
            </a:lvl1pPr>
            <a:lvl2pPr marL="0" indent="0">
              <a:spcBef>
                <a:spcPts val="1800"/>
              </a:spcBef>
              <a:buNone/>
              <a:defRPr sz="2025">
                <a:solidFill>
                  <a:schemeClr val="accent1"/>
                </a:solidFill>
              </a:defRPr>
            </a:lvl2pPr>
            <a:lvl3pPr marL="360018" indent="0">
              <a:buNone/>
              <a:defRPr>
                <a:solidFill>
                  <a:schemeClr val="accent1"/>
                </a:solidFill>
              </a:defRPr>
            </a:lvl3pPr>
            <a:lvl4pPr marL="540027" indent="0">
              <a:buNone/>
              <a:defRPr>
                <a:solidFill>
                  <a:schemeClr val="accent1"/>
                </a:solidFill>
              </a:defRPr>
            </a:lvl4pPr>
            <a:lvl5pPr marL="720036" indent="0">
              <a:buNone/>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75191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fld id="{748E5982-DA53-4164-BD06-866C22D8C606}" type="datetime1">
              <a:rPr lang="en-AU" smtClean="0"/>
              <a:t>12/06/2024</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AU"/>
              <a:t>© Beyond Blue Ltd</a:t>
            </a:r>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6" name="Title 5">
            <a:extLst>
              <a:ext uri="{FF2B5EF4-FFF2-40B4-BE49-F238E27FC236}">
                <a16:creationId xmlns:a16="http://schemas.microsoft.com/office/drawing/2014/main" id="{6B921588-8EFB-4AEA-995E-48947095BB7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730392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17C77647-23CE-4F39-8F62-A99CF673F9CA}" type="datetime1">
              <a:rPr lang="en-AU" smtClean="0"/>
              <a:t>12/06/2024</a:t>
            </a:fld>
            <a:endParaRPr lang="en-AU"/>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r>
              <a:rPr lang="en-AU"/>
              <a:t>© Beyond Blue Ltd</a:t>
            </a:r>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a:p>
        </p:txBody>
      </p:sp>
    </p:spTree>
    <p:extLst>
      <p:ext uri="{BB962C8B-B14F-4D97-AF65-F5344CB8AC3E}">
        <p14:creationId xmlns:p14="http://schemas.microsoft.com/office/powerpoint/2010/main" val="1181370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1747615-0CD6-4154-81AB-30B357DC2B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 y="0"/>
            <a:ext cx="12191237"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723599" y="2298246"/>
            <a:ext cx="5256901" cy="1511754"/>
          </a:xfrm>
        </p:spPr>
        <p:txBody>
          <a:bodyPr anchor="t" anchorCtr="0">
            <a:normAutofit/>
          </a:bodyPr>
          <a:lstStyle>
            <a:lvl1pPr algn="l">
              <a:lnSpc>
                <a:spcPct val="85000"/>
              </a:lnSpc>
              <a:defRPr sz="3825">
                <a:solidFill>
                  <a:schemeClr val="bg1"/>
                </a:solidFill>
                <a:latin typeface="+mj-lt"/>
                <a:cs typeface="Times New Roman" panose="02020603050405020304" pitchFamily="18" charset="0"/>
              </a:defRPr>
            </a:lvl1pPr>
          </a:lstStyle>
          <a:p>
            <a:r>
              <a:rPr lang="en-US"/>
              <a:t>Click to add title</a:t>
            </a: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hasCustomPrompt="1"/>
          </p:nvPr>
        </p:nvSpPr>
        <p:spPr>
          <a:xfrm>
            <a:off x="723600" y="4028542"/>
            <a:ext cx="3305476" cy="1657883"/>
          </a:xfrm>
        </p:spPr>
        <p:txBody>
          <a:bodyPr/>
          <a:lstStyle>
            <a:lvl1pPr marL="0" indent="0" algn="l">
              <a:spcBef>
                <a:spcPts val="0"/>
              </a:spcBef>
              <a:buNone/>
              <a:defRPr sz="2025">
                <a:solidFill>
                  <a:schemeClr val="bg1"/>
                </a:solidFill>
              </a:defRPr>
            </a:lvl1pPr>
            <a:lvl2pPr marL="457169" indent="0" algn="ctr">
              <a:buNone/>
              <a:defRPr sz="2000"/>
            </a:lvl2pPr>
            <a:lvl3pPr marL="914339" indent="0" algn="ctr">
              <a:buNone/>
              <a:defRPr sz="1700"/>
            </a:lvl3pPr>
            <a:lvl4pPr marL="1371508" indent="0" algn="ctr">
              <a:buNone/>
              <a:defRPr sz="1600"/>
            </a:lvl4pPr>
            <a:lvl5pPr marL="1828679" indent="0" algn="ctr">
              <a:buNone/>
              <a:defRPr sz="1600"/>
            </a:lvl5pPr>
            <a:lvl6pPr marL="2285849" indent="0" algn="ctr">
              <a:buNone/>
              <a:defRPr sz="1600"/>
            </a:lvl6pPr>
            <a:lvl7pPr marL="2743017" indent="0" algn="ctr">
              <a:buNone/>
              <a:defRPr sz="1600"/>
            </a:lvl7pPr>
            <a:lvl8pPr marL="3200187" indent="0" algn="ctr">
              <a:buNone/>
              <a:defRPr sz="1600"/>
            </a:lvl8pPr>
            <a:lvl9pPr marL="3657356" indent="0" algn="ctr">
              <a:buNone/>
              <a:defRPr sz="1600"/>
            </a:lvl9pPr>
          </a:lstStyle>
          <a:p>
            <a:r>
              <a:rPr lang="en-US"/>
              <a:t>Click to add subtitle</a:t>
            </a:r>
            <a:endParaRPr lang="en-AU"/>
          </a:p>
        </p:txBody>
      </p:sp>
      <p:sp>
        <p:nvSpPr>
          <p:cNvPr id="8" name="Text Placeholder 2">
            <a:extLst>
              <a:ext uri="{FF2B5EF4-FFF2-40B4-BE49-F238E27FC236}">
                <a16:creationId xmlns:a16="http://schemas.microsoft.com/office/drawing/2014/main" id="{A4ADD8DF-881D-4613-AC46-420CAAC57D26}"/>
              </a:ext>
            </a:extLst>
          </p:cNvPr>
          <p:cNvSpPr>
            <a:spLocks noGrp="1"/>
          </p:cNvSpPr>
          <p:nvPr>
            <p:ph type="body" idx="15" hasCustomPrompt="1"/>
          </p:nvPr>
        </p:nvSpPr>
        <p:spPr>
          <a:xfrm>
            <a:off x="723599" y="5952593"/>
            <a:ext cx="3305475" cy="617934"/>
          </a:xfrm>
        </p:spPr>
        <p:txBody>
          <a:bodyPr anchor="t" anchorCtr="0"/>
          <a:lstStyle>
            <a:lvl1pPr marL="0" indent="0">
              <a:spcBef>
                <a:spcPts val="0"/>
              </a:spcBef>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date</a:t>
            </a:r>
          </a:p>
        </p:txBody>
      </p:sp>
      <p:sp>
        <p:nvSpPr>
          <p:cNvPr id="16" name="Picture Placeholder 15">
            <a:extLst>
              <a:ext uri="{FF2B5EF4-FFF2-40B4-BE49-F238E27FC236}">
                <a16:creationId xmlns:a16="http://schemas.microsoft.com/office/drawing/2014/main" id="{541E87B3-5B11-454E-BE55-14785967F75D}"/>
              </a:ext>
            </a:extLst>
          </p:cNvPr>
          <p:cNvSpPr>
            <a:spLocks noGrp="1"/>
          </p:cNvSpPr>
          <p:nvPr>
            <p:ph type="pic" sz="quarter" idx="14"/>
          </p:nvPr>
        </p:nvSpPr>
        <p:spPr>
          <a:xfrm>
            <a:off x="6541074" y="0"/>
            <a:ext cx="5650926" cy="6859192"/>
          </a:xfrm>
          <a:custGeom>
            <a:avLst/>
            <a:gdLst>
              <a:gd name="connsiteX0" fmla="*/ 439432 w 7974000"/>
              <a:gd name="connsiteY0" fmla="*/ 0 h 9144000"/>
              <a:gd name="connsiteX1" fmla="*/ 7974000 w 7974000"/>
              <a:gd name="connsiteY1" fmla="*/ 0 h 9144000"/>
              <a:gd name="connsiteX2" fmla="*/ 7974000 w 7974000"/>
              <a:gd name="connsiteY2" fmla="*/ 9144000 h 9144000"/>
              <a:gd name="connsiteX3" fmla="*/ 0 w 7974000"/>
              <a:gd name="connsiteY3" fmla="*/ 9144000 h 9144000"/>
              <a:gd name="connsiteX4" fmla="*/ 0 w 7974000"/>
              <a:gd name="connsiteY4" fmla="*/ 9140825 h 9144000"/>
              <a:gd name="connsiteX5" fmla="*/ 202082 w 7974000"/>
              <a:gd name="connsiteY5" fmla="*/ 9140825 h 9144000"/>
              <a:gd name="connsiteX6" fmla="*/ 1176252 w 7974000"/>
              <a:gd name="connsiteY6" fmla="*/ 9140825 h 9144000"/>
              <a:gd name="connsiteX7" fmla="*/ 702704 w 7974000"/>
              <a:gd name="connsiteY7" fmla="*/ 7340600 h 9144000"/>
              <a:gd name="connsiteX8" fmla="*/ 451628 w 7974000"/>
              <a:gd name="connsiteY8" fmla="*/ 38100 h 9144000"/>
              <a:gd name="connsiteX9" fmla="*/ 441696 w 7974000"/>
              <a:gd name="connsiteY9" fmla="*/ 13891 h 9144000"/>
              <a:gd name="connsiteX0" fmla="*/ 439432 w 7974000"/>
              <a:gd name="connsiteY0" fmla="*/ 0 h 9144000"/>
              <a:gd name="connsiteX1" fmla="*/ 7974000 w 7974000"/>
              <a:gd name="connsiteY1" fmla="*/ 0 h 9144000"/>
              <a:gd name="connsiteX2" fmla="*/ 7974000 w 7974000"/>
              <a:gd name="connsiteY2" fmla="*/ 9144000 h 9144000"/>
              <a:gd name="connsiteX3" fmla="*/ 0 w 7974000"/>
              <a:gd name="connsiteY3" fmla="*/ 9144000 h 9144000"/>
              <a:gd name="connsiteX4" fmla="*/ 202082 w 7974000"/>
              <a:gd name="connsiteY4" fmla="*/ 9140825 h 9144000"/>
              <a:gd name="connsiteX5" fmla="*/ 1176252 w 7974000"/>
              <a:gd name="connsiteY5" fmla="*/ 9140825 h 9144000"/>
              <a:gd name="connsiteX6" fmla="*/ 702704 w 7974000"/>
              <a:gd name="connsiteY6" fmla="*/ 7340600 h 9144000"/>
              <a:gd name="connsiteX7" fmla="*/ 451628 w 7974000"/>
              <a:gd name="connsiteY7" fmla="*/ 38100 h 9144000"/>
              <a:gd name="connsiteX8" fmla="*/ 441696 w 7974000"/>
              <a:gd name="connsiteY8" fmla="*/ 13891 h 9144000"/>
              <a:gd name="connsiteX9" fmla="*/ 439432 w 7974000"/>
              <a:gd name="connsiteY9" fmla="*/ 0 h 9144000"/>
              <a:gd name="connsiteX0" fmla="*/ 237350 w 7771918"/>
              <a:gd name="connsiteY0" fmla="*/ 0 h 9144000"/>
              <a:gd name="connsiteX1" fmla="*/ 7771918 w 7771918"/>
              <a:gd name="connsiteY1" fmla="*/ 0 h 9144000"/>
              <a:gd name="connsiteX2" fmla="*/ 7771918 w 7771918"/>
              <a:gd name="connsiteY2" fmla="*/ 9144000 h 9144000"/>
              <a:gd name="connsiteX3" fmla="*/ 0 w 7771918"/>
              <a:gd name="connsiteY3" fmla="*/ 9140825 h 9144000"/>
              <a:gd name="connsiteX4" fmla="*/ 974170 w 7771918"/>
              <a:gd name="connsiteY4" fmla="*/ 9140825 h 9144000"/>
              <a:gd name="connsiteX5" fmla="*/ 500622 w 7771918"/>
              <a:gd name="connsiteY5" fmla="*/ 7340600 h 9144000"/>
              <a:gd name="connsiteX6" fmla="*/ 249546 w 7771918"/>
              <a:gd name="connsiteY6" fmla="*/ 38100 h 9144000"/>
              <a:gd name="connsiteX7" fmla="*/ 239614 w 7771918"/>
              <a:gd name="connsiteY7" fmla="*/ 13891 h 9144000"/>
              <a:gd name="connsiteX8" fmla="*/ 237350 w 7771918"/>
              <a:gd name="connsiteY8" fmla="*/ 0 h 9144000"/>
              <a:gd name="connsiteX0" fmla="*/ 0 w 7534568"/>
              <a:gd name="connsiteY0" fmla="*/ 0 h 9144000"/>
              <a:gd name="connsiteX1" fmla="*/ 7534568 w 7534568"/>
              <a:gd name="connsiteY1" fmla="*/ 0 h 9144000"/>
              <a:gd name="connsiteX2" fmla="*/ 7534568 w 7534568"/>
              <a:gd name="connsiteY2" fmla="*/ 9144000 h 9144000"/>
              <a:gd name="connsiteX3" fmla="*/ 736820 w 7534568"/>
              <a:gd name="connsiteY3" fmla="*/ 9140825 h 9144000"/>
              <a:gd name="connsiteX4" fmla="*/ 263272 w 7534568"/>
              <a:gd name="connsiteY4" fmla="*/ 7340600 h 9144000"/>
              <a:gd name="connsiteX5" fmla="*/ 12196 w 7534568"/>
              <a:gd name="connsiteY5" fmla="*/ 38100 h 9144000"/>
              <a:gd name="connsiteX6" fmla="*/ 2264 w 7534568"/>
              <a:gd name="connsiteY6" fmla="*/ 13891 h 9144000"/>
              <a:gd name="connsiteX7" fmla="*/ 0 w 7534568"/>
              <a:gd name="connsiteY7" fmla="*/ 0 h 9144000"/>
              <a:gd name="connsiteX0" fmla="*/ 0 w 7534568"/>
              <a:gd name="connsiteY0" fmla="*/ 0 h 9144000"/>
              <a:gd name="connsiteX1" fmla="*/ 7534568 w 7534568"/>
              <a:gd name="connsiteY1" fmla="*/ 0 h 9144000"/>
              <a:gd name="connsiteX2" fmla="*/ 7534568 w 7534568"/>
              <a:gd name="connsiteY2" fmla="*/ 9144000 h 9144000"/>
              <a:gd name="connsiteX3" fmla="*/ 734439 w 7534568"/>
              <a:gd name="connsiteY3" fmla="*/ 9143207 h 9144000"/>
              <a:gd name="connsiteX4" fmla="*/ 263272 w 7534568"/>
              <a:gd name="connsiteY4" fmla="*/ 7340600 h 9144000"/>
              <a:gd name="connsiteX5" fmla="*/ 12196 w 7534568"/>
              <a:gd name="connsiteY5" fmla="*/ 38100 h 9144000"/>
              <a:gd name="connsiteX6" fmla="*/ 2264 w 7534568"/>
              <a:gd name="connsiteY6" fmla="*/ 13891 h 9144000"/>
              <a:gd name="connsiteX7" fmla="*/ 0 w 7534568"/>
              <a:gd name="connsiteY7" fmla="*/ 0 h 9144000"/>
              <a:gd name="connsiteX0" fmla="*/ 0 w 7534568"/>
              <a:gd name="connsiteY0" fmla="*/ 0 h 9145589"/>
              <a:gd name="connsiteX1" fmla="*/ 7534568 w 7534568"/>
              <a:gd name="connsiteY1" fmla="*/ 0 h 9145589"/>
              <a:gd name="connsiteX2" fmla="*/ 7534568 w 7534568"/>
              <a:gd name="connsiteY2" fmla="*/ 9144000 h 9145589"/>
              <a:gd name="connsiteX3" fmla="*/ 734439 w 7534568"/>
              <a:gd name="connsiteY3" fmla="*/ 9145589 h 9145589"/>
              <a:gd name="connsiteX4" fmla="*/ 263272 w 7534568"/>
              <a:gd name="connsiteY4" fmla="*/ 7340600 h 9145589"/>
              <a:gd name="connsiteX5" fmla="*/ 12196 w 7534568"/>
              <a:gd name="connsiteY5" fmla="*/ 38100 h 9145589"/>
              <a:gd name="connsiteX6" fmla="*/ 2264 w 7534568"/>
              <a:gd name="connsiteY6" fmla="*/ 13891 h 9145589"/>
              <a:gd name="connsiteX7" fmla="*/ 0 w 7534568"/>
              <a:gd name="connsiteY7" fmla="*/ 0 h 914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4568" h="9145589">
                <a:moveTo>
                  <a:pt x="0" y="0"/>
                </a:moveTo>
                <a:lnTo>
                  <a:pt x="7534568" y="0"/>
                </a:lnTo>
                <a:lnTo>
                  <a:pt x="7534568" y="9144000"/>
                </a:lnTo>
                <a:lnTo>
                  <a:pt x="734439" y="9145589"/>
                </a:lnTo>
                <a:cubicBezTo>
                  <a:pt x="359414" y="8875714"/>
                  <a:pt x="158392" y="8337550"/>
                  <a:pt x="263272" y="7340600"/>
                </a:cubicBezTo>
                <a:cubicBezTo>
                  <a:pt x="514348" y="4972050"/>
                  <a:pt x="809918" y="1847850"/>
                  <a:pt x="12196" y="38100"/>
                </a:cubicBezTo>
                <a:cubicBezTo>
                  <a:pt x="7428" y="28575"/>
                  <a:pt x="4250" y="20638"/>
                  <a:pt x="2264" y="13891"/>
                </a:cubicBezTo>
                <a:lnTo>
                  <a:pt x="0" y="0"/>
                </a:lnTo>
                <a:close/>
              </a:path>
            </a:pathLst>
          </a:custGeom>
          <a:solidFill>
            <a:schemeClr val="bg1">
              <a:lumMod val="85000"/>
            </a:schemeClr>
          </a:solidFill>
        </p:spPr>
        <p:txBody>
          <a:bodyPr wrap="square" anchor="ctr" anchorCtr="0">
            <a:noAutofit/>
          </a:bodyPr>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3100475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A980-3D2F-302E-127E-EA794F23815C}"/>
              </a:ext>
            </a:extLst>
          </p:cNvPr>
          <p:cNvSpPr>
            <a:spLocks noGrp="1"/>
          </p:cNvSpPr>
          <p:nvPr>
            <p:ph type="ctrTitle"/>
          </p:nvPr>
        </p:nvSpPr>
        <p:spPr>
          <a:xfrm>
            <a:off x="2517913" y="2629178"/>
            <a:ext cx="6745357" cy="1952141"/>
          </a:xfrm>
          <a:prstGeom prst="rect">
            <a:avLst/>
          </a:prstGeom>
        </p:spPr>
        <p:txBody>
          <a:bodyPr lIns="0" tIns="0" rIns="0" bIns="0" anchor="t">
            <a:normAutofit/>
          </a:bodyPr>
          <a:lstStyle>
            <a:lvl1pPr algn="l">
              <a:defRPr sz="4400" b="1">
                <a:solidFill>
                  <a:srgbClr val="475AA3"/>
                </a:solidFill>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7CC6AA0-756C-7E40-09CE-3E2732A20937}"/>
              </a:ext>
            </a:extLst>
          </p:cNvPr>
          <p:cNvSpPr>
            <a:spLocks noGrp="1"/>
          </p:cNvSpPr>
          <p:nvPr>
            <p:ph type="subTitle" idx="1"/>
          </p:nvPr>
        </p:nvSpPr>
        <p:spPr>
          <a:xfrm>
            <a:off x="2517913" y="4581319"/>
            <a:ext cx="4114800" cy="1027250"/>
          </a:xfrm>
          <a:prstGeom prst="rect">
            <a:avLst/>
          </a:prstGeom>
        </p:spPr>
        <p:txBody>
          <a:bodyPr lIns="0" tIns="0" rIns="0" bIns="0">
            <a:normAutofit/>
          </a:bodyPr>
          <a:lstStyle>
            <a:lvl1pPr marL="0" indent="0" algn="l">
              <a:buNone/>
              <a:defRPr sz="2400">
                <a:solidFill>
                  <a:srgbClr val="475AA3"/>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65F33883-AF02-0AF2-0BB7-EF3472A20C23}"/>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98065957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634393-00F2-7B96-D70A-7E52BB07B9A0}"/>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E1AB6C72-245F-FCB9-66D6-0F632AE5FE69}"/>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4FC9990A-51B8-F707-5F19-14CFAA69624A}"/>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0826705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FDDE-FEC6-E347-9E9B-5BDFC38C90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A5D7AD1-BC09-CD49-9D64-77BDB1959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3F84FD-34B4-2E4C-A950-93ADC439C76A}"/>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ED396FDD-D4D8-C14E-9DC5-C7BEC145D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28C2A-36FC-4B4D-A143-2808DC81590B}"/>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112025485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0ADBD1-E829-44BD-47EC-1C5C86570183}"/>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4F7A06A-17E9-6207-15F3-FEC5963BD3FF}"/>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A1CB78EE-19F2-E278-DB27-EDE9EC228438}"/>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40779042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0ADBD1-E829-44BD-47EC-1C5C86570183}"/>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4F7A06A-17E9-6207-15F3-FEC5963BD3FF}"/>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113F5D4E-AAB5-119A-E5F5-5CD6D26E7A5E}"/>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410018712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0ADBD1-E829-44BD-47EC-1C5C86570183}"/>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4F7A06A-17E9-6207-15F3-FEC5963BD3FF}"/>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E0B9A95A-C221-BEFA-8BE6-46CCF692FA13}"/>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99703385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F7EADC"/>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0ADBD1-E829-44BD-47EC-1C5C86570183}"/>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4F7A06A-17E9-6207-15F3-FEC5963BD3FF}"/>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577330A6-D128-FB5C-5B40-4D5AC29F3D68}"/>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94993694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0ADBD1-E829-44BD-47EC-1C5C86570183}"/>
              </a:ext>
            </a:extLst>
          </p:cNvPr>
          <p:cNvSpPr>
            <a:spLocks noGrp="1"/>
          </p:cNvSpPr>
          <p:nvPr>
            <p:ph type="title"/>
          </p:nvPr>
        </p:nvSpPr>
        <p:spPr>
          <a:xfrm>
            <a:off x="1364974" y="999085"/>
            <a:ext cx="9435548" cy="1009651"/>
          </a:xfrm>
          <a:prstGeom prst="rect">
            <a:avLst/>
          </a:prstGeom>
        </p:spPr>
        <p:txBody>
          <a:bodyPr anchor="t">
            <a:normAutofit/>
          </a:bodyPr>
          <a:lstStyle>
            <a:lvl1pPr>
              <a:defRPr sz="3600" b="1">
                <a:solidFill>
                  <a:srgbClr val="475AA3"/>
                </a:solidFill>
                <a:latin typeface="Century Gothic" panose="020B0502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4F7A06A-17E9-6207-15F3-FEC5963BD3FF}"/>
              </a:ext>
            </a:extLst>
          </p:cNvPr>
          <p:cNvSpPr>
            <a:spLocks noGrp="1"/>
          </p:cNvSpPr>
          <p:nvPr>
            <p:ph idx="1"/>
          </p:nvPr>
        </p:nvSpPr>
        <p:spPr>
          <a:xfrm>
            <a:off x="1364974" y="2332383"/>
            <a:ext cx="9435548" cy="3299791"/>
          </a:xfrm>
          <a:prstGeom prst="rect">
            <a:avLst/>
          </a:prstGeom>
        </p:spPr>
        <p:txBody>
          <a:bodyPr>
            <a:normAutofit/>
          </a:bodyPr>
          <a:lstStyle>
            <a:lvl1pPr marL="0" indent="0">
              <a:buNone/>
              <a:defRPr sz="2000">
                <a:solidFill>
                  <a:srgbClr val="0D3B5E"/>
                </a:solidFill>
                <a:latin typeface="Century Gothic" panose="020B0502020202020204" pitchFamily="34" charset="0"/>
              </a:defRPr>
            </a:lvl1pPr>
            <a:lvl2pPr marL="457200" indent="0">
              <a:buNone/>
              <a:defRPr>
                <a:solidFill>
                  <a:srgbClr val="0D3B5E"/>
                </a:solidFill>
                <a:latin typeface="Century Gothic" panose="020B0502020202020204" pitchFamily="34" charset="0"/>
              </a:defRPr>
            </a:lvl2pPr>
            <a:lvl3pPr marL="914400" indent="0">
              <a:buNone/>
              <a:defRPr>
                <a:solidFill>
                  <a:srgbClr val="0D3B5E"/>
                </a:solidFill>
                <a:latin typeface="Century Gothic" panose="020B0502020202020204" pitchFamily="34" charset="0"/>
              </a:defRPr>
            </a:lvl3pPr>
            <a:lvl4pPr marL="1371600" indent="0">
              <a:buNone/>
              <a:defRPr>
                <a:solidFill>
                  <a:srgbClr val="0D3B5E"/>
                </a:solidFill>
                <a:latin typeface="Century Gothic" panose="020B0502020202020204" pitchFamily="34" charset="0"/>
              </a:defRPr>
            </a:lvl4pPr>
            <a:lvl5pPr marL="1828800" indent="0">
              <a:buNone/>
              <a:defRPr>
                <a:solidFill>
                  <a:srgbClr val="0D3B5E"/>
                </a:solidFill>
                <a:latin typeface="Century Gothic" panose="020B0502020202020204" pitchFamily="34" charset="0"/>
              </a:defRPr>
            </a:lvl5pPr>
          </a:lstStyle>
          <a:p>
            <a:pPr lvl="0"/>
            <a:r>
              <a:rPr lang="en-US"/>
              <a:t>Edit Master text styles</a:t>
            </a:r>
          </a:p>
        </p:txBody>
      </p:sp>
      <p:sp>
        <p:nvSpPr>
          <p:cNvPr id="2" name="Footer Placeholder 1">
            <a:extLst>
              <a:ext uri="{FF2B5EF4-FFF2-40B4-BE49-F238E27FC236}">
                <a16:creationId xmlns:a16="http://schemas.microsoft.com/office/drawing/2014/main" id="{8452E974-C740-40A7-0156-D3B48C185308}"/>
              </a:ext>
            </a:extLst>
          </p:cNvPr>
          <p:cNvSpPr>
            <a:spLocks noGrp="1"/>
          </p:cNvSpPr>
          <p:nvPr>
            <p:ph type="ftr" sz="quarter" idx="10"/>
          </p:nvPr>
        </p:nvSpPr>
        <p:spPr>
          <a:xfrm>
            <a:off x="3124200" y="6356350"/>
            <a:ext cx="2895600" cy="365125"/>
          </a:xfrm>
          <a:prstGeom prst="rect">
            <a:avLst/>
          </a:prstGeom>
        </p:spPr>
        <p:txBody>
          <a:bodyPr/>
          <a:lstStyle>
            <a:lvl1pPr algn="ctr">
              <a:defRPr sz="10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89049332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1747615-0CD6-4154-81AB-30B357DC2B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 y="0"/>
            <a:ext cx="12191237"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723599" y="2298246"/>
            <a:ext cx="5256901" cy="1511754"/>
          </a:xfrm>
        </p:spPr>
        <p:txBody>
          <a:bodyPr anchor="t" anchorCtr="0">
            <a:normAutofit/>
          </a:bodyPr>
          <a:lstStyle>
            <a:lvl1pPr algn="l">
              <a:lnSpc>
                <a:spcPct val="85000"/>
              </a:lnSpc>
              <a:defRPr sz="3825">
                <a:solidFill>
                  <a:schemeClr val="bg1"/>
                </a:solidFill>
                <a:latin typeface="+mj-lt"/>
                <a:cs typeface="Times New Roman" panose="02020603050405020304" pitchFamily="18" charset="0"/>
              </a:defRPr>
            </a:lvl1pPr>
          </a:lstStyle>
          <a:p>
            <a:r>
              <a:rPr lang="en-US"/>
              <a:t>Click to add title</a:t>
            </a: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hasCustomPrompt="1"/>
          </p:nvPr>
        </p:nvSpPr>
        <p:spPr>
          <a:xfrm>
            <a:off x="723600" y="4028542"/>
            <a:ext cx="3305476" cy="1657883"/>
          </a:xfrm>
        </p:spPr>
        <p:txBody>
          <a:bodyPr/>
          <a:lstStyle>
            <a:lvl1pPr marL="0" indent="0" algn="l">
              <a:spcBef>
                <a:spcPts val="0"/>
              </a:spcBef>
              <a:buNone/>
              <a:defRPr sz="2025">
                <a:solidFill>
                  <a:schemeClr val="bg1"/>
                </a:solidFill>
              </a:defRPr>
            </a:lvl1pPr>
            <a:lvl2pPr marL="457169" indent="0" algn="ctr">
              <a:buNone/>
              <a:defRPr sz="2000"/>
            </a:lvl2pPr>
            <a:lvl3pPr marL="914339" indent="0" algn="ctr">
              <a:buNone/>
              <a:defRPr sz="1700"/>
            </a:lvl3pPr>
            <a:lvl4pPr marL="1371508" indent="0" algn="ctr">
              <a:buNone/>
              <a:defRPr sz="1600"/>
            </a:lvl4pPr>
            <a:lvl5pPr marL="1828679" indent="0" algn="ctr">
              <a:buNone/>
              <a:defRPr sz="1600"/>
            </a:lvl5pPr>
            <a:lvl6pPr marL="2285849" indent="0" algn="ctr">
              <a:buNone/>
              <a:defRPr sz="1600"/>
            </a:lvl6pPr>
            <a:lvl7pPr marL="2743017" indent="0" algn="ctr">
              <a:buNone/>
              <a:defRPr sz="1600"/>
            </a:lvl7pPr>
            <a:lvl8pPr marL="3200187" indent="0" algn="ctr">
              <a:buNone/>
              <a:defRPr sz="1600"/>
            </a:lvl8pPr>
            <a:lvl9pPr marL="3657356" indent="0" algn="ctr">
              <a:buNone/>
              <a:defRPr sz="1600"/>
            </a:lvl9pPr>
          </a:lstStyle>
          <a:p>
            <a:r>
              <a:rPr lang="en-US"/>
              <a:t>Click to add subtitle</a:t>
            </a:r>
            <a:endParaRPr lang="en-AU"/>
          </a:p>
        </p:txBody>
      </p:sp>
      <p:sp>
        <p:nvSpPr>
          <p:cNvPr id="8" name="Text Placeholder 2">
            <a:extLst>
              <a:ext uri="{FF2B5EF4-FFF2-40B4-BE49-F238E27FC236}">
                <a16:creationId xmlns:a16="http://schemas.microsoft.com/office/drawing/2014/main" id="{A4ADD8DF-881D-4613-AC46-420CAAC57D26}"/>
              </a:ext>
            </a:extLst>
          </p:cNvPr>
          <p:cNvSpPr>
            <a:spLocks noGrp="1"/>
          </p:cNvSpPr>
          <p:nvPr>
            <p:ph type="body" idx="15" hasCustomPrompt="1"/>
          </p:nvPr>
        </p:nvSpPr>
        <p:spPr>
          <a:xfrm>
            <a:off x="723599" y="5952593"/>
            <a:ext cx="3305475" cy="617934"/>
          </a:xfrm>
        </p:spPr>
        <p:txBody>
          <a:bodyPr anchor="t" anchorCtr="0"/>
          <a:lstStyle>
            <a:lvl1pPr marL="0" indent="0">
              <a:spcBef>
                <a:spcPts val="0"/>
              </a:spcBef>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date</a:t>
            </a:r>
          </a:p>
        </p:txBody>
      </p:sp>
      <p:sp>
        <p:nvSpPr>
          <p:cNvPr id="16" name="Picture Placeholder 15">
            <a:extLst>
              <a:ext uri="{FF2B5EF4-FFF2-40B4-BE49-F238E27FC236}">
                <a16:creationId xmlns:a16="http://schemas.microsoft.com/office/drawing/2014/main" id="{541E87B3-5B11-454E-BE55-14785967F75D}"/>
              </a:ext>
            </a:extLst>
          </p:cNvPr>
          <p:cNvSpPr>
            <a:spLocks noGrp="1"/>
          </p:cNvSpPr>
          <p:nvPr>
            <p:ph type="pic" sz="quarter" idx="14"/>
          </p:nvPr>
        </p:nvSpPr>
        <p:spPr>
          <a:xfrm>
            <a:off x="6541074" y="0"/>
            <a:ext cx="5650926" cy="6859192"/>
          </a:xfrm>
          <a:custGeom>
            <a:avLst/>
            <a:gdLst>
              <a:gd name="connsiteX0" fmla="*/ 439432 w 7974000"/>
              <a:gd name="connsiteY0" fmla="*/ 0 h 9144000"/>
              <a:gd name="connsiteX1" fmla="*/ 7974000 w 7974000"/>
              <a:gd name="connsiteY1" fmla="*/ 0 h 9144000"/>
              <a:gd name="connsiteX2" fmla="*/ 7974000 w 7974000"/>
              <a:gd name="connsiteY2" fmla="*/ 9144000 h 9144000"/>
              <a:gd name="connsiteX3" fmla="*/ 0 w 7974000"/>
              <a:gd name="connsiteY3" fmla="*/ 9144000 h 9144000"/>
              <a:gd name="connsiteX4" fmla="*/ 0 w 7974000"/>
              <a:gd name="connsiteY4" fmla="*/ 9140825 h 9144000"/>
              <a:gd name="connsiteX5" fmla="*/ 202082 w 7974000"/>
              <a:gd name="connsiteY5" fmla="*/ 9140825 h 9144000"/>
              <a:gd name="connsiteX6" fmla="*/ 1176252 w 7974000"/>
              <a:gd name="connsiteY6" fmla="*/ 9140825 h 9144000"/>
              <a:gd name="connsiteX7" fmla="*/ 702704 w 7974000"/>
              <a:gd name="connsiteY7" fmla="*/ 7340600 h 9144000"/>
              <a:gd name="connsiteX8" fmla="*/ 451628 w 7974000"/>
              <a:gd name="connsiteY8" fmla="*/ 38100 h 9144000"/>
              <a:gd name="connsiteX9" fmla="*/ 441696 w 7974000"/>
              <a:gd name="connsiteY9" fmla="*/ 13891 h 9144000"/>
              <a:gd name="connsiteX0" fmla="*/ 439432 w 7974000"/>
              <a:gd name="connsiteY0" fmla="*/ 0 h 9144000"/>
              <a:gd name="connsiteX1" fmla="*/ 7974000 w 7974000"/>
              <a:gd name="connsiteY1" fmla="*/ 0 h 9144000"/>
              <a:gd name="connsiteX2" fmla="*/ 7974000 w 7974000"/>
              <a:gd name="connsiteY2" fmla="*/ 9144000 h 9144000"/>
              <a:gd name="connsiteX3" fmla="*/ 0 w 7974000"/>
              <a:gd name="connsiteY3" fmla="*/ 9144000 h 9144000"/>
              <a:gd name="connsiteX4" fmla="*/ 202082 w 7974000"/>
              <a:gd name="connsiteY4" fmla="*/ 9140825 h 9144000"/>
              <a:gd name="connsiteX5" fmla="*/ 1176252 w 7974000"/>
              <a:gd name="connsiteY5" fmla="*/ 9140825 h 9144000"/>
              <a:gd name="connsiteX6" fmla="*/ 702704 w 7974000"/>
              <a:gd name="connsiteY6" fmla="*/ 7340600 h 9144000"/>
              <a:gd name="connsiteX7" fmla="*/ 451628 w 7974000"/>
              <a:gd name="connsiteY7" fmla="*/ 38100 h 9144000"/>
              <a:gd name="connsiteX8" fmla="*/ 441696 w 7974000"/>
              <a:gd name="connsiteY8" fmla="*/ 13891 h 9144000"/>
              <a:gd name="connsiteX9" fmla="*/ 439432 w 7974000"/>
              <a:gd name="connsiteY9" fmla="*/ 0 h 9144000"/>
              <a:gd name="connsiteX0" fmla="*/ 237350 w 7771918"/>
              <a:gd name="connsiteY0" fmla="*/ 0 h 9144000"/>
              <a:gd name="connsiteX1" fmla="*/ 7771918 w 7771918"/>
              <a:gd name="connsiteY1" fmla="*/ 0 h 9144000"/>
              <a:gd name="connsiteX2" fmla="*/ 7771918 w 7771918"/>
              <a:gd name="connsiteY2" fmla="*/ 9144000 h 9144000"/>
              <a:gd name="connsiteX3" fmla="*/ 0 w 7771918"/>
              <a:gd name="connsiteY3" fmla="*/ 9140825 h 9144000"/>
              <a:gd name="connsiteX4" fmla="*/ 974170 w 7771918"/>
              <a:gd name="connsiteY4" fmla="*/ 9140825 h 9144000"/>
              <a:gd name="connsiteX5" fmla="*/ 500622 w 7771918"/>
              <a:gd name="connsiteY5" fmla="*/ 7340600 h 9144000"/>
              <a:gd name="connsiteX6" fmla="*/ 249546 w 7771918"/>
              <a:gd name="connsiteY6" fmla="*/ 38100 h 9144000"/>
              <a:gd name="connsiteX7" fmla="*/ 239614 w 7771918"/>
              <a:gd name="connsiteY7" fmla="*/ 13891 h 9144000"/>
              <a:gd name="connsiteX8" fmla="*/ 237350 w 7771918"/>
              <a:gd name="connsiteY8" fmla="*/ 0 h 9144000"/>
              <a:gd name="connsiteX0" fmla="*/ 0 w 7534568"/>
              <a:gd name="connsiteY0" fmla="*/ 0 h 9144000"/>
              <a:gd name="connsiteX1" fmla="*/ 7534568 w 7534568"/>
              <a:gd name="connsiteY1" fmla="*/ 0 h 9144000"/>
              <a:gd name="connsiteX2" fmla="*/ 7534568 w 7534568"/>
              <a:gd name="connsiteY2" fmla="*/ 9144000 h 9144000"/>
              <a:gd name="connsiteX3" fmla="*/ 736820 w 7534568"/>
              <a:gd name="connsiteY3" fmla="*/ 9140825 h 9144000"/>
              <a:gd name="connsiteX4" fmla="*/ 263272 w 7534568"/>
              <a:gd name="connsiteY4" fmla="*/ 7340600 h 9144000"/>
              <a:gd name="connsiteX5" fmla="*/ 12196 w 7534568"/>
              <a:gd name="connsiteY5" fmla="*/ 38100 h 9144000"/>
              <a:gd name="connsiteX6" fmla="*/ 2264 w 7534568"/>
              <a:gd name="connsiteY6" fmla="*/ 13891 h 9144000"/>
              <a:gd name="connsiteX7" fmla="*/ 0 w 7534568"/>
              <a:gd name="connsiteY7" fmla="*/ 0 h 9144000"/>
              <a:gd name="connsiteX0" fmla="*/ 0 w 7534568"/>
              <a:gd name="connsiteY0" fmla="*/ 0 h 9144000"/>
              <a:gd name="connsiteX1" fmla="*/ 7534568 w 7534568"/>
              <a:gd name="connsiteY1" fmla="*/ 0 h 9144000"/>
              <a:gd name="connsiteX2" fmla="*/ 7534568 w 7534568"/>
              <a:gd name="connsiteY2" fmla="*/ 9144000 h 9144000"/>
              <a:gd name="connsiteX3" fmla="*/ 734439 w 7534568"/>
              <a:gd name="connsiteY3" fmla="*/ 9143207 h 9144000"/>
              <a:gd name="connsiteX4" fmla="*/ 263272 w 7534568"/>
              <a:gd name="connsiteY4" fmla="*/ 7340600 h 9144000"/>
              <a:gd name="connsiteX5" fmla="*/ 12196 w 7534568"/>
              <a:gd name="connsiteY5" fmla="*/ 38100 h 9144000"/>
              <a:gd name="connsiteX6" fmla="*/ 2264 w 7534568"/>
              <a:gd name="connsiteY6" fmla="*/ 13891 h 9144000"/>
              <a:gd name="connsiteX7" fmla="*/ 0 w 7534568"/>
              <a:gd name="connsiteY7" fmla="*/ 0 h 9144000"/>
              <a:gd name="connsiteX0" fmla="*/ 0 w 7534568"/>
              <a:gd name="connsiteY0" fmla="*/ 0 h 9145589"/>
              <a:gd name="connsiteX1" fmla="*/ 7534568 w 7534568"/>
              <a:gd name="connsiteY1" fmla="*/ 0 h 9145589"/>
              <a:gd name="connsiteX2" fmla="*/ 7534568 w 7534568"/>
              <a:gd name="connsiteY2" fmla="*/ 9144000 h 9145589"/>
              <a:gd name="connsiteX3" fmla="*/ 734439 w 7534568"/>
              <a:gd name="connsiteY3" fmla="*/ 9145589 h 9145589"/>
              <a:gd name="connsiteX4" fmla="*/ 263272 w 7534568"/>
              <a:gd name="connsiteY4" fmla="*/ 7340600 h 9145589"/>
              <a:gd name="connsiteX5" fmla="*/ 12196 w 7534568"/>
              <a:gd name="connsiteY5" fmla="*/ 38100 h 9145589"/>
              <a:gd name="connsiteX6" fmla="*/ 2264 w 7534568"/>
              <a:gd name="connsiteY6" fmla="*/ 13891 h 9145589"/>
              <a:gd name="connsiteX7" fmla="*/ 0 w 7534568"/>
              <a:gd name="connsiteY7" fmla="*/ 0 h 914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4568" h="9145589">
                <a:moveTo>
                  <a:pt x="0" y="0"/>
                </a:moveTo>
                <a:lnTo>
                  <a:pt x="7534568" y="0"/>
                </a:lnTo>
                <a:lnTo>
                  <a:pt x="7534568" y="9144000"/>
                </a:lnTo>
                <a:lnTo>
                  <a:pt x="734439" y="9145589"/>
                </a:lnTo>
                <a:cubicBezTo>
                  <a:pt x="359414" y="8875714"/>
                  <a:pt x="158392" y="8337550"/>
                  <a:pt x="263272" y="7340600"/>
                </a:cubicBezTo>
                <a:cubicBezTo>
                  <a:pt x="514348" y="4972050"/>
                  <a:pt x="809918" y="1847850"/>
                  <a:pt x="12196" y="38100"/>
                </a:cubicBezTo>
                <a:cubicBezTo>
                  <a:pt x="7428" y="28575"/>
                  <a:pt x="4250" y="20638"/>
                  <a:pt x="2264" y="13891"/>
                </a:cubicBezTo>
                <a:lnTo>
                  <a:pt x="0" y="0"/>
                </a:lnTo>
                <a:close/>
              </a:path>
            </a:pathLst>
          </a:custGeom>
          <a:solidFill>
            <a:schemeClr val="bg1">
              <a:lumMod val="85000"/>
            </a:schemeClr>
          </a:solidFill>
        </p:spPr>
        <p:txBody>
          <a:bodyPr wrap="square" anchor="ctr" anchorCtr="0">
            <a:noAutofit/>
          </a:bodyPr>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63144437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CDA54-37B8-4547-BC14-DEDE370CA8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4B6597-6DD1-CE40-A58D-A24EEA5E5AD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459610-6F00-A447-8664-A2659ABD81B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6665C2-BAED-AA4A-A3CB-22F185EDC5CE}"/>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6" name="Footer Placeholder 5">
            <a:extLst>
              <a:ext uri="{FF2B5EF4-FFF2-40B4-BE49-F238E27FC236}">
                <a16:creationId xmlns:a16="http://schemas.microsoft.com/office/drawing/2014/main" id="{E9A9BD22-CA36-C34C-9946-A25B368D81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F2F08-B3E9-AD41-9768-6FD2CAE0E98A}"/>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40367378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3A7F-3994-6F42-9AEE-C9B45AFB10B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C662E5-ECEE-0A46-9D15-FD680D42F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6FD58C-7DCA-8E44-99B1-3BB5AB1CE5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73C2288-2019-9B49-897B-F55C5A97B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3D36EB-D299-0C4F-867D-E32B2A884B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84DBC1-138B-8849-BA4B-F106BF11E17F}"/>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8" name="Footer Placeholder 7">
            <a:extLst>
              <a:ext uri="{FF2B5EF4-FFF2-40B4-BE49-F238E27FC236}">
                <a16:creationId xmlns:a16="http://schemas.microsoft.com/office/drawing/2014/main" id="{A03713F2-D38E-E14A-A6BB-6751833FF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3278B-F0C8-534E-A4FD-30AF926CDA11}"/>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68324215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F4FA-ACC1-1B4F-94AB-73DDEBB7F4D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A4F20D-1FE4-7547-A918-04E265382828}"/>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4" name="Footer Placeholder 3">
            <a:extLst>
              <a:ext uri="{FF2B5EF4-FFF2-40B4-BE49-F238E27FC236}">
                <a16:creationId xmlns:a16="http://schemas.microsoft.com/office/drawing/2014/main" id="{4F1A27A7-BAFC-0A4E-8E6E-FD02A8C91A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4BFAF-49CE-3B45-BEC0-9DE5794155DD}"/>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81685883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7DD5-7A6C-384E-97A8-70ADFCFA0766}"/>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3" name="Footer Placeholder 2">
            <a:extLst>
              <a:ext uri="{FF2B5EF4-FFF2-40B4-BE49-F238E27FC236}">
                <a16:creationId xmlns:a16="http://schemas.microsoft.com/office/drawing/2014/main" id="{4F0069CB-E305-E149-9843-35349BCEB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B9F0D-FFFF-D248-9DAB-FC7C25F140D3}"/>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148270617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6F7D-82D3-DF4F-BD35-DCF607A53E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9AC025-2136-814B-9E90-3C70B476B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BE8A46F-C9C1-2840-910D-8001407E8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5B5938-88B1-4344-8C0F-6FD0E6A54250}"/>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6" name="Footer Placeholder 5">
            <a:extLst>
              <a:ext uri="{FF2B5EF4-FFF2-40B4-BE49-F238E27FC236}">
                <a16:creationId xmlns:a16="http://schemas.microsoft.com/office/drawing/2014/main" id="{87FEEFBD-1035-8746-AB04-74C37F50E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A5408-D03A-0847-9338-13E2E247F705}"/>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3534870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7FA8-45EB-6E4F-90D9-512B99C5EB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CAAA7C8-E45C-3849-8C52-C35CC02E6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01962-EE0A-7046-893E-7C22D68F2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A9C646-2EF7-C241-80BE-AA2E8178AA55}"/>
              </a:ext>
            </a:extLst>
          </p:cNvPr>
          <p:cNvSpPr>
            <a:spLocks noGrp="1"/>
          </p:cNvSpPr>
          <p:nvPr>
            <p:ph type="dt" sz="half" idx="10"/>
          </p:nvPr>
        </p:nvSpPr>
        <p:spPr/>
        <p:txBody>
          <a:bodyPr/>
          <a:lstStyle/>
          <a:p>
            <a:fld id="{EB711622-9B4F-5F46-BCF1-323DF7265B87}" type="datetimeFigureOut">
              <a:rPr lang="en-US" smtClean="0"/>
              <a:t>6/12/2024</a:t>
            </a:fld>
            <a:endParaRPr lang="en-US"/>
          </a:p>
        </p:txBody>
      </p:sp>
      <p:sp>
        <p:nvSpPr>
          <p:cNvPr id="6" name="Footer Placeholder 5">
            <a:extLst>
              <a:ext uri="{FF2B5EF4-FFF2-40B4-BE49-F238E27FC236}">
                <a16:creationId xmlns:a16="http://schemas.microsoft.com/office/drawing/2014/main" id="{2D592A33-3249-E747-A799-F4B8B401B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365D1-6E12-6C4C-A1F4-2241963608E2}"/>
              </a:ext>
            </a:extLst>
          </p:cNvPr>
          <p:cNvSpPr>
            <a:spLocks noGrp="1"/>
          </p:cNvSpPr>
          <p:nvPr>
            <p:ph type="sldNum" sz="quarter" idx="12"/>
          </p:nvPr>
        </p:nvSpPr>
        <p:spPr/>
        <p:txBody>
          <a:bodyPr/>
          <a:lstStyle/>
          <a:p>
            <a:fld id="{B94D1CB1-FB65-994D-9BAC-DC177941AD3E}" type="slidenum">
              <a:rPr lang="en-US" smtClean="0"/>
              <a:t>‹#›</a:t>
            </a:fld>
            <a:endParaRPr lang="en-US"/>
          </a:p>
        </p:txBody>
      </p:sp>
    </p:spTree>
    <p:extLst>
      <p:ext uri="{BB962C8B-B14F-4D97-AF65-F5344CB8AC3E}">
        <p14:creationId xmlns:p14="http://schemas.microsoft.com/office/powerpoint/2010/main" val="10157114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56F81-F1D5-C54C-BAC2-39EA357C5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EDD540-BEC9-1D43-B80F-398408659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6CD056-806F-5F49-97CA-9EAE5D10F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11622-9B4F-5F46-BCF1-323DF7265B87}" type="datetimeFigureOut">
              <a:rPr lang="en-US" smtClean="0"/>
              <a:t>6/12/2024</a:t>
            </a:fld>
            <a:endParaRPr lang="en-US"/>
          </a:p>
        </p:txBody>
      </p:sp>
      <p:sp>
        <p:nvSpPr>
          <p:cNvPr id="5" name="Footer Placeholder 4">
            <a:extLst>
              <a:ext uri="{FF2B5EF4-FFF2-40B4-BE49-F238E27FC236}">
                <a16:creationId xmlns:a16="http://schemas.microsoft.com/office/drawing/2014/main" id="{559C8F39-EFC5-8A44-AC51-F98E70BC59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9D8D61-8351-8740-910C-E3B1DDC077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D1CB1-FB65-994D-9BAC-DC177941AD3E}" type="slidenum">
              <a:rPr lang="en-US" smtClean="0"/>
              <a:t>‹#›</a:t>
            </a:fld>
            <a:endParaRPr lang="en-US"/>
          </a:p>
        </p:txBody>
      </p:sp>
      <p:sp>
        <p:nvSpPr>
          <p:cNvPr id="8" name="TextBox 7">
            <a:extLst>
              <a:ext uri="{FF2B5EF4-FFF2-40B4-BE49-F238E27FC236}">
                <a16:creationId xmlns:a16="http://schemas.microsoft.com/office/drawing/2014/main" id="{75B2B588-27CC-EA3A-F678-F10AA1850472}"/>
              </a:ext>
            </a:extLst>
          </p:cNvPr>
          <p:cNvSpPr txBox="1"/>
          <p:nvPr userDrawn="1">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11551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 id="2147483683" r:id="rId13"/>
    <p:sldLayoutId id="214748368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22999" y="510465"/>
            <a:ext cx="10746000" cy="1024009"/>
          </a:xfrm>
          <a:prstGeom prst="rect">
            <a:avLst/>
          </a:prstGeom>
        </p:spPr>
        <p:txBody>
          <a:bodyPr vert="horz" lIns="0" tIns="0" rIns="0" bIns="0" rtlCol="0" anchor="t" anchorCtr="0">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23000" y="1890000"/>
            <a:ext cx="10746000" cy="405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838826" y="6593262"/>
            <a:ext cx="5165870" cy="142028"/>
          </a:xfrm>
          <a:prstGeom prst="rect">
            <a:avLst/>
          </a:prstGeom>
        </p:spPr>
        <p:txBody>
          <a:bodyPr vert="horz" lIns="0" tIns="0" rIns="0" bIns="0" rtlCol="0" anchor="ctr"/>
          <a:lstStyle>
            <a:lvl1pPr algn="r">
              <a:defRPr sz="1050">
                <a:solidFill>
                  <a:schemeClr val="accent1"/>
                </a:solidFill>
              </a:defRPr>
            </a:lvl1pPr>
          </a:lstStyle>
          <a:p>
            <a:fld id="{8E5A0A05-1953-4852-8BB4-288C896047DC}" type="datetime1">
              <a:rPr lang="en-AU" smtClean="0"/>
              <a:t>12/06/2024</a:t>
            </a:fld>
            <a:endParaRPr lang="en-AU"/>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5838826" y="6426550"/>
            <a:ext cx="5165870" cy="164170"/>
          </a:xfrm>
          <a:prstGeom prst="rect">
            <a:avLst/>
          </a:prstGeom>
        </p:spPr>
        <p:txBody>
          <a:bodyPr vert="horz" lIns="0" tIns="0" rIns="0" bIns="0" rtlCol="0" anchor="ctr"/>
          <a:lstStyle>
            <a:lvl1pPr algn="r">
              <a:defRPr sz="1050">
                <a:solidFill>
                  <a:schemeClr val="accent1"/>
                </a:solidFill>
              </a:defRPr>
            </a:lvl1pPr>
          </a:lstStyle>
          <a:p>
            <a:r>
              <a:rPr lang="en-AU"/>
              <a:t>© Beyond Blue Ltd </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018999" y="6415836"/>
            <a:ext cx="450000" cy="164170"/>
          </a:xfrm>
          <a:prstGeom prst="rect">
            <a:avLst/>
          </a:prstGeom>
        </p:spPr>
        <p:txBody>
          <a:bodyPr vert="horz" lIns="0" tIns="0" rIns="0" bIns="0" rtlCol="0" anchor="ctr"/>
          <a:lstStyle>
            <a:lvl1pPr algn="r">
              <a:defRPr sz="1350" b="1">
                <a:solidFill>
                  <a:schemeClr val="accent1"/>
                </a:solidFill>
              </a:defRPr>
            </a:lvl1pPr>
          </a:lstStyle>
          <a:p>
            <a:fld id="{E6316B6A-336A-44FF-82DA-A4D1594FA055}" type="slidenum">
              <a:rPr lang="en-AU" smtClean="0"/>
              <a:pPr/>
              <a:t>‹#›</a:t>
            </a:fld>
            <a:endParaRPr lang="en-AU"/>
          </a:p>
        </p:txBody>
      </p:sp>
      <p:cxnSp>
        <p:nvCxnSpPr>
          <p:cNvPr id="14" name="Straight Connector 13">
            <a:extLst>
              <a:ext uri="{FF2B5EF4-FFF2-40B4-BE49-F238E27FC236}">
                <a16:creationId xmlns:a16="http://schemas.microsoft.com/office/drawing/2014/main" id="{4105951F-0955-4A48-87CB-0E12A42F8A0E}"/>
              </a:ext>
            </a:extLst>
          </p:cNvPr>
          <p:cNvCxnSpPr/>
          <p:nvPr userDrawn="1"/>
        </p:nvCxnSpPr>
        <p:spPr>
          <a:xfrm>
            <a:off x="723000" y="6129338"/>
            <a:ext cx="1074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14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39" rtl="0" eaLnBrk="1" latinLnBrk="0" hangingPunct="1">
        <a:lnSpc>
          <a:spcPct val="80000"/>
        </a:lnSpc>
        <a:spcBef>
          <a:spcPct val="0"/>
        </a:spcBef>
        <a:buNone/>
        <a:defRPr sz="3975" b="1" kern="1200">
          <a:solidFill>
            <a:schemeClr val="accent1"/>
          </a:solidFill>
          <a:latin typeface="+mj-lt"/>
          <a:ea typeface="+mj-ea"/>
          <a:cs typeface="+mj-cs"/>
        </a:defRPr>
      </a:lvl1pPr>
    </p:titleStyle>
    <p:bodyStyle>
      <a:lvl1pPr marL="180009" indent="-180009" algn="l" defTabSz="914339" rtl="0" eaLnBrk="1" latinLnBrk="0" hangingPunct="1">
        <a:lnSpc>
          <a:spcPct val="100000"/>
        </a:lnSpc>
        <a:spcBef>
          <a:spcPts val="900"/>
        </a:spcBef>
        <a:buClr>
          <a:schemeClr val="tx1"/>
        </a:buClr>
        <a:buFont typeface="Arial" panose="020B0604020202020204" pitchFamily="34" charset="0"/>
        <a:buChar char="•"/>
        <a:defRPr sz="1800" kern="1200">
          <a:solidFill>
            <a:schemeClr val="tx1"/>
          </a:solidFill>
          <a:latin typeface="+mn-lt"/>
          <a:ea typeface="+mn-ea"/>
          <a:cs typeface="+mn-cs"/>
        </a:defRPr>
      </a:lvl1pPr>
      <a:lvl2pPr marL="360018" indent="-180009" algn="l" defTabSz="914339" rtl="0" eaLnBrk="1" latinLnBrk="0" hangingPunct="1">
        <a:lnSpc>
          <a:spcPct val="10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2pPr>
      <a:lvl3pPr marL="540027" indent="-180009" algn="l" defTabSz="914339" rtl="0" eaLnBrk="1" latinLnBrk="0" hangingPunct="1">
        <a:lnSpc>
          <a:spcPct val="10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3pPr>
      <a:lvl4pPr marL="720036" indent="-180009" algn="l" defTabSz="914339" rtl="0" eaLnBrk="1" latinLnBrk="0" hangingPunct="1">
        <a:lnSpc>
          <a:spcPct val="10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4pPr>
      <a:lvl5pPr marL="900045" indent="-180009" algn="l" defTabSz="914339" rtl="0" eaLnBrk="1" latinLnBrk="0" hangingPunct="1">
        <a:lnSpc>
          <a:spcPct val="10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433" indent="-228584" algn="l" defTabSz="914339"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601" indent="-228584" algn="l" defTabSz="914339"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771" indent="-228584" algn="l" defTabSz="914339"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5941" indent="-228584" algn="l" defTabSz="914339"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39" rtl="0" eaLnBrk="1" latinLnBrk="0" hangingPunct="1">
        <a:defRPr sz="1700" kern="1200">
          <a:solidFill>
            <a:schemeClr val="tx1"/>
          </a:solidFill>
          <a:latin typeface="+mn-lt"/>
          <a:ea typeface="+mn-ea"/>
          <a:cs typeface="+mn-cs"/>
        </a:defRPr>
      </a:lvl1pPr>
      <a:lvl2pPr marL="457169" algn="l" defTabSz="914339" rtl="0" eaLnBrk="1" latinLnBrk="0" hangingPunct="1">
        <a:defRPr sz="1700" kern="1200">
          <a:solidFill>
            <a:schemeClr val="tx1"/>
          </a:solidFill>
          <a:latin typeface="+mn-lt"/>
          <a:ea typeface="+mn-ea"/>
          <a:cs typeface="+mn-cs"/>
        </a:defRPr>
      </a:lvl2pPr>
      <a:lvl3pPr marL="914339" algn="l" defTabSz="914339" rtl="0" eaLnBrk="1" latinLnBrk="0" hangingPunct="1">
        <a:defRPr sz="1700" kern="1200">
          <a:solidFill>
            <a:schemeClr val="tx1"/>
          </a:solidFill>
          <a:latin typeface="+mn-lt"/>
          <a:ea typeface="+mn-ea"/>
          <a:cs typeface="+mn-cs"/>
        </a:defRPr>
      </a:lvl3pPr>
      <a:lvl4pPr marL="1371508" algn="l" defTabSz="914339" rtl="0" eaLnBrk="1" latinLnBrk="0" hangingPunct="1">
        <a:defRPr sz="1700" kern="1200">
          <a:solidFill>
            <a:schemeClr val="tx1"/>
          </a:solidFill>
          <a:latin typeface="+mn-lt"/>
          <a:ea typeface="+mn-ea"/>
          <a:cs typeface="+mn-cs"/>
        </a:defRPr>
      </a:lvl4pPr>
      <a:lvl5pPr marL="1828679" algn="l" defTabSz="914339" rtl="0" eaLnBrk="1" latinLnBrk="0" hangingPunct="1">
        <a:defRPr sz="1700" kern="1200">
          <a:solidFill>
            <a:schemeClr val="tx1"/>
          </a:solidFill>
          <a:latin typeface="+mn-lt"/>
          <a:ea typeface="+mn-ea"/>
          <a:cs typeface="+mn-cs"/>
        </a:defRPr>
      </a:lvl5pPr>
      <a:lvl6pPr marL="2285849" algn="l" defTabSz="914339" rtl="0" eaLnBrk="1" latinLnBrk="0" hangingPunct="1">
        <a:defRPr sz="1700" kern="1200">
          <a:solidFill>
            <a:schemeClr val="tx1"/>
          </a:solidFill>
          <a:latin typeface="+mn-lt"/>
          <a:ea typeface="+mn-ea"/>
          <a:cs typeface="+mn-cs"/>
        </a:defRPr>
      </a:lvl6pPr>
      <a:lvl7pPr marL="2743017" algn="l" defTabSz="914339" rtl="0" eaLnBrk="1" latinLnBrk="0" hangingPunct="1">
        <a:defRPr sz="1700" kern="1200">
          <a:solidFill>
            <a:schemeClr val="tx1"/>
          </a:solidFill>
          <a:latin typeface="+mn-lt"/>
          <a:ea typeface="+mn-ea"/>
          <a:cs typeface="+mn-cs"/>
        </a:defRPr>
      </a:lvl7pPr>
      <a:lvl8pPr marL="3200187" algn="l" defTabSz="914339" rtl="0" eaLnBrk="1" latinLnBrk="0" hangingPunct="1">
        <a:defRPr sz="1700" kern="1200">
          <a:solidFill>
            <a:schemeClr val="tx1"/>
          </a:solidFill>
          <a:latin typeface="+mn-lt"/>
          <a:ea typeface="+mn-ea"/>
          <a:cs typeface="+mn-cs"/>
        </a:defRPr>
      </a:lvl8pPr>
      <a:lvl9pPr marL="3657356" algn="l" defTabSz="914339"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04EE9-DA45-1CAB-7B76-1F1C433BD5DF}"/>
              </a:ext>
            </a:extLst>
          </p:cNvPr>
          <p:cNvSpPr txBox="1"/>
          <p:nvPr>
            <p:extLst>
              <p:ext uri="{1162E1C5-73C7-4A58-AE30-91384D911F3F}">
                <p184:classification xmlns:p184="http://schemas.microsoft.com/office/powerpoint/2018/4/main" val="hdr"/>
              </p:ext>
            </p:extLst>
          </p:nvPr>
        </p:nvSpPr>
        <p:spPr>
          <a:xfrm>
            <a:off x="5660200" y="0"/>
            <a:ext cx="730250" cy="182880"/>
          </a:xfrm>
          <a:prstGeom prst="rect">
            <a:avLst/>
          </a:prstGeom>
        </p:spPr>
        <p:txBody>
          <a:bodyPr horzOverflow="overflow" lIns="0" tIns="0" rIns="0" bIns="0">
            <a:spAutoFit/>
          </a:bodyPr>
          <a:lstStyle/>
          <a:p>
            <a:pPr algn="ctr"/>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861720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700"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s://www.worksafe.qld.gov.au/__data/assets/pdf_file/0004/82849/psychological-health-for-small-business.pdf" TargetMode="External"/><Relationship Id="rId7" Type="http://schemas.openxmlformats.org/officeDocument/2006/relationships/hyperlink" Target="http://www.peopleatwork.gov.au/"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hyperlink" Target="https://www.safework.sa.gov.au/workplaces/mentally-healthy-workplaces/focus-group-guide" TargetMode="External"/><Relationship Id="rId5" Type="http://schemas.openxmlformats.org/officeDocument/2006/relationships/hyperlink" Target="https://www.worksafe.qld.gov.au/__data/assets/pdf_file/0027/19476/psychosocial-risk-assessment.pdf" TargetMode="External"/><Relationship Id="rId4" Type="http://schemas.openxmlformats.org/officeDocument/2006/relationships/hyperlink" Target="https://www.safework.sa.gov.au/workplaces/mentally-healthy-workplaces/examining-workplace-data"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34.png"/><Relationship Id="rId4" Type="http://schemas.openxmlformats.org/officeDocument/2006/relationships/hyperlink" Target="http://www.ruok.org.au/"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beyondblue.org.au/" TargetMode="External"/><Relationship Id="rId7" Type="http://schemas.openxmlformats.org/officeDocument/2006/relationships/hyperlink" Target="http://www.wellmob.org.au/" TargetMode="External"/><Relationship Id="rId12" Type="http://schemas.openxmlformats.org/officeDocument/2006/relationships/hyperlink" Target="http://www.headtohealth.gov.a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1800respect.org.au/" TargetMode="External"/><Relationship Id="rId11" Type="http://schemas.openxmlformats.org/officeDocument/2006/relationships/hyperlink" Target="http://www.saregionalaccess.org.au/" TargetMode="External"/><Relationship Id="rId5" Type="http://schemas.openxmlformats.org/officeDocument/2006/relationships/hyperlink" Target="http://www.13yarn.org.au/" TargetMode="External"/><Relationship Id="rId10" Type="http://schemas.openxmlformats.org/officeDocument/2006/relationships/hyperlink" Target="http://www.letss.org.au/" TargetMode="External"/><Relationship Id="rId4" Type="http://schemas.openxmlformats.org/officeDocument/2006/relationships/hyperlink" Target="http://www.lifeline.org.au/" TargetMode="Externa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ruok.org.au/" TargetMode="External"/><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hyperlink" Target="http://www.rtwsa.com/" TargetMode="External"/><Relationship Id="rId5" Type="http://schemas.openxmlformats.org/officeDocument/2006/relationships/hyperlink" Target="http://www.aheadforbusiness.org.au/" TargetMode="External"/><Relationship Id="rId4" Type="http://schemas.openxmlformats.org/officeDocument/2006/relationships/hyperlink" Target="http://www.mhfa.com.a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mailto:mentallyhealthy@rtwsa.com" TargetMode="External"/><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hyperlink" Target="mailto:jason.mavrikis@sa.gov.au" TargetMode="External"/><Relationship Id="rId4" Type="http://schemas.openxmlformats.org/officeDocument/2006/relationships/hyperlink" Target="mailto:healthyworkplaces@sa.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hyperlink" Target="http://www.aheadforbusiness.org.au/"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901-9077-6245-B910-7DD23E6DA114}"/>
              </a:ext>
            </a:extLst>
          </p:cNvPr>
          <p:cNvSpPr>
            <a:spLocks noGrp="1"/>
          </p:cNvSpPr>
          <p:nvPr>
            <p:ph type="title"/>
          </p:nvPr>
        </p:nvSpPr>
        <p:spPr>
          <a:xfrm>
            <a:off x="1853340" y="1638581"/>
            <a:ext cx="5806005" cy="1009651"/>
          </a:xfrm>
        </p:spPr>
        <p:txBody>
          <a:bodyPr>
            <a:noAutofit/>
          </a:bodyPr>
          <a:lstStyle/>
          <a:p>
            <a:pPr>
              <a:lnSpc>
                <a:spcPct val="100000"/>
              </a:lnSpc>
            </a:pPr>
            <a:r>
              <a:rPr lang="en-US" b="1">
                <a:solidFill>
                  <a:srgbClr val="003B5E"/>
                </a:solidFill>
                <a:latin typeface="Gilroy" pitchFamily="2" charset="77"/>
              </a:rPr>
              <a:t>Small Business Expo</a:t>
            </a:r>
            <a:br>
              <a:rPr lang="en-US" b="1">
                <a:solidFill>
                  <a:srgbClr val="003B5E"/>
                </a:solidFill>
                <a:latin typeface="Gilroy" pitchFamily="2" charset="77"/>
              </a:rPr>
            </a:br>
            <a:r>
              <a:rPr lang="en-US" b="1">
                <a:solidFill>
                  <a:srgbClr val="003B5E"/>
                </a:solidFill>
                <a:latin typeface="Gilroy" pitchFamily="2" charset="77"/>
              </a:rPr>
              <a:t>Health and Wellbeing</a:t>
            </a:r>
            <a:br>
              <a:rPr lang="en-US" b="1">
                <a:solidFill>
                  <a:srgbClr val="003B5E"/>
                </a:solidFill>
                <a:latin typeface="Gilroy" pitchFamily="2" charset="77"/>
              </a:rPr>
            </a:br>
            <a:br>
              <a:rPr lang="en-US" sz="3200" b="1">
                <a:solidFill>
                  <a:srgbClr val="003B5E"/>
                </a:solidFill>
                <a:latin typeface="Gilroy" pitchFamily="2" charset="77"/>
              </a:rPr>
            </a:br>
            <a:br>
              <a:rPr lang="en-US" sz="3200" b="1">
                <a:solidFill>
                  <a:srgbClr val="003B5E"/>
                </a:solidFill>
                <a:latin typeface="Gilroy" pitchFamily="2" charset="77"/>
              </a:rPr>
            </a:br>
            <a:r>
              <a:rPr lang="en-US" sz="3200">
                <a:solidFill>
                  <a:srgbClr val="003B5E"/>
                </a:solidFill>
                <a:latin typeface="Gilroy" pitchFamily="2" charset="77"/>
              </a:rPr>
              <a:t>2nd</a:t>
            </a:r>
            <a:r>
              <a:rPr lang="en-US" sz="3200" b="1">
                <a:solidFill>
                  <a:srgbClr val="003B5E"/>
                </a:solidFill>
                <a:latin typeface="Gilroy" pitchFamily="2" charset="77"/>
              </a:rPr>
              <a:t> May 2024</a:t>
            </a:r>
          </a:p>
        </p:txBody>
      </p:sp>
      <p:pic>
        <p:nvPicPr>
          <p:cNvPr id="6" name="Content Placeholder 14" descr="A black background with blue text&#10;&#10;Description automatically generated">
            <a:extLst>
              <a:ext uri="{FF2B5EF4-FFF2-40B4-BE49-F238E27FC236}">
                <a16:creationId xmlns:a16="http://schemas.microsoft.com/office/drawing/2014/main" id="{C13FA337-684A-146F-C214-7762480E1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50" y="4785608"/>
            <a:ext cx="3367961" cy="846566"/>
          </a:xfrm>
          <a:prstGeom prst="rect">
            <a:avLst/>
          </a:prstGeom>
        </p:spPr>
      </p:pic>
      <p:pic>
        <p:nvPicPr>
          <p:cNvPr id="7" name="Content Placeholder 6" descr="A picture containing text, clipart&#10;&#10;Description automatically generated">
            <a:extLst>
              <a:ext uri="{FF2B5EF4-FFF2-40B4-BE49-F238E27FC236}">
                <a16:creationId xmlns:a16="http://schemas.microsoft.com/office/drawing/2014/main" id="{CF247757-09D2-7B40-9326-596E4D78479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77655" y="4714593"/>
            <a:ext cx="1806576" cy="776828"/>
          </a:xfrm>
          <a:prstGeom prst="rect">
            <a:avLst/>
          </a:prstGeom>
        </p:spPr>
      </p:pic>
      <p:pic>
        <p:nvPicPr>
          <p:cNvPr id="3" name="Picture 2">
            <a:extLst>
              <a:ext uri="{FF2B5EF4-FFF2-40B4-BE49-F238E27FC236}">
                <a16:creationId xmlns:a16="http://schemas.microsoft.com/office/drawing/2014/main" id="{D078073C-1E39-2CD1-4D32-B25A8A80D1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211" y="0"/>
            <a:ext cx="1314450" cy="1314450"/>
          </a:xfrm>
          <a:prstGeom prst="rect">
            <a:avLst/>
          </a:prstGeom>
          <a:noFill/>
          <a:ln>
            <a:noFill/>
          </a:ln>
        </p:spPr>
      </p:pic>
      <p:pic>
        <p:nvPicPr>
          <p:cNvPr id="4" name="Picture 3" descr="A blue and white logo&#10;&#10;Description automatically generated">
            <a:extLst>
              <a:ext uri="{FF2B5EF4-FFF2-40B4-BE49-F238E27FC236}">
                <a16:creationId xmlns:a16="http://schemas.microsoft.com/office/drawing/2014/main" id="{38C2796B-82DA-A7D0-C0D2-9EDB3FB9E6F7}"/>
              </a:ext>
            </a:extLst>
          </p:cNvPr>
          <p:cNvPicPr>
            <a:picLocks noChangeAspect="1"/>
          </p:cNvPicPr>
          <p:nvPr/>
        </p:nvPicPr>
        <p:blipFill>
          <a:blip r:embed="rId6"/>
          <a:stretch>
            <a:fillRect/>
          </a:stretch>
        </p:blipFill>
        <p:spPr>
          <a:xfrm>
            <a:off x="7772400" y="4717415"/>
            <a:ext cx="2981960" cy="768350"/>
          </a:xfrm>
          <a:prstGeom prst="rect">
            <a:avLst/>
          </a:prstGeom>
        </p:spPr>
      </p:pic>
    </p:spTree>
    <p:extLst>
      <p:ext uri="{BB962C8B-B14F-4D97-AF65-F5344CB8AC3E}">
        <p14:creationId xmlns:p14="http://schemas.microsoft.com/office/powerpoint/2010/main" val="267488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9F7E8-3FFA-0294-7B21-D1B327D3F323}"/>
              </a:ext>
            </a:extLst>
          </p:cNvPr>
          <p:cNvPicPr>
            <a:picLocks noChangeAspect="1"/>
          </p:cNvPicPr>
          <p:nvPr/>
        </p:nvPicPr>
        <p:blipFill>
          <a:blip r:embed="rId3"/>
          <a:stretch>
            <a:fillRect/>
          </a:stretch>
        </p:blipFill>
        <p:spPr>
          <a:xfrm>
            <a:off x="5960673" y="1520642"/>
            <a:ext cx="1749264" cy="542025"/>
          </a:xfrm>
          <a:prstGeom prst="rect">
            <a:avLst/>
          </a:prstGeom>
        </p:spPr>
      </p:pic>
      <p:pic>
        <p:nvPicPr>
          <p:cNvPr id="5" name="Picture 4">
            <a:extLst>
              <a:ext uri="{FF2B5EF4-FFF2-40B4-BE49-F238E27FC236}">
                <a16:creationId xmlns:a16="http://schemas.microsoft.com/office/drawing/2014/main" id="{CADDA0BC-F928-2A66-43CE-FA7526AD5093}"/>
              </a:ext>
            </a:extLst>
          </p:cNvPr>
          <p:cNvPicPr>
            <a:picLocks noChangeAspect="1"/>
          </p:cNvPicPr>
          <p:nvPr/>
        </p:nvPicPr>
        <p:blipFill>
          <a:blip r:embed="rId4"/>
          <a:stretch>
            <a:fillRect/>
          </a:stretch>
        </p:blipFill>
        <p:spPr>
          <a:xfrm>
            <a:off x="5966007" y="3013652"/>
            <a:ext cx="1809460" cy="547251"/>
          </a:xfrm>
          <a:prstGeom prst="rect">
            <a:avLst/>
          </a:prstGeom>
        </p:spPr>
      </p:pic>
      <p:pic>
        <p:nvPicPr>
          <p:cNvPr id="6" name="Picture 5">
            <a:extLst>
              <a:ext uri="{FF2B5EF4-FFF2-40B4-BE49-F238E27FC236}">
                <a16:creationId xmlns:a16="http://schemas.microsoft.com/office/drawing/2014/main" id="{EBA8FF20-A9FE-69CF-5972-B91FB8F568C3}"/>
              </a:ext>
            </a:extLst>
          </p:cNvPr>
          <p:cNvPicPr>
            <a:picLocks noChangeAspect="1"/>
          </p:cNvPicPr>
          <p:nvPr/>
        </p:nvPicPr>
        <p:blipFill>
          <a:blip r:embed="rId5"/>
          <a:stretch>
            <a:fillRect/>
          </a:stretch>
        </p:blipFill>
        <p:spPr>
          <a:xfrm>
            <a:off x="5960673" y="4402261"/>
            <a:ext cx="1788835" cy="499107"/>
          </a:xfrm>
          <a:prstGeom prst="rect">
            <a:avLst/>
          </a:prstGeom>
        </p:spPr>
      </p:pic>
      <p:sp>
        <p:nvSpPr>
          <p:cNvPr id="7" name="Rectangle 6">
            <a:extLst>
              <a:ext uri="{FF2B5EF4-FFF2-40B4-BE49-F238E27FC236}">
                <a16:creationId xmlns:a16="http://schemas.microsoft.com/office/drawing/2014/main" id="{E6051363-E815-2569-2724-093B5D751F4A}"/>
              </a:ext>
            </a:extLst>
          </p:cNvPr>
          <p:cNvSpPr/>
          <p:nvPr/>
        </p:nvSpPr>
        <p:spPr>
          <a:xfrm>
            <a:off x="5951744" y="2136093"/>
            <a:ext cx="5248717" cy="707886"/>
          </a:xfrm>
          <a:prstGeom prst="rect">
            <a:avLst/>
          </a:prstGeom>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pitchFamily="34" charset="0"/>
                <a:cs typeface="Arial" panose="020B0604020202020204" pitchFamily="34" charset="0"/>
              </a:rPr>
              <a:t>Identify and manage work-related risks to mental health</a:t>
            </a:r>
          </a:p>
        </p:txBody>
      </p:sp>
      <p:sp>
        <p:nvSpPr>
          <p:cNvPr id="8" name="Rectangle 7">
            <a:extLst>
              <a:ext uri="{FF2B5EF4-FFF2-40B4-BE49-F238E27FC236}">
                <a16:creationId xmlns:a16="http://schemas.microsoft.com/office/drawing/2014/main" id="{E8588788-9C59-F7FB-3FDD-A9AACDE9F447}"/>
              </a:ext>
            </a:extLst>
          </p:cNvPr>
          <p:cNvSpPr/>
          <p:nvPr/>
        </p:nvSpPr>
        <p:spPr>
          <a:xfrm>
            <a:off x="5874771" y="3644429"/>
            <a:ext cx="6096000" cy="707886"/>
          </a:xfrm>
          <a:prstGeom prst="rect">
            <a:avLst/>
          </a:prstGeom>
        </p:spPr>
        <p:txBody>
          <a:bodyP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pitchFamily="34" charset="0"/>
                <a:cs typeface="Arial" panose="020B0604020202020204" pitchFamily="34" charset="0"/>
              </a:rPr>
              <a:t>Support people experiencing mental ill-health or distress</a:t>
            </a:r>
          </a:p>
        </p:txBody>
      </p:sp>
      <p:sp>
        <p:nvSpPr>
          <p:cNvPr id="9" name="Rectangle 8">
            <a:extLst>
              <a:ext uri="{FF2B5EF4-FFF2-40B4-BE49-F238E27FC236}">
                <a16:creationId xmlns:a16="http://schemas.microsoft.com/office/drawing/2014/main" id="{B5D7BC74-E8BA-C0DB-8FD4-FE55A8D8F618}"/>
              </a:ext>
            </a:extLst>
          </p:cNvPr>
          <p:cNvSpPr/>
          <p:nvPr/>
        </p:nvSpPr>
        <p:spPr>
          <a:xfrm>
            <a:off x="5874771" y="4975069"/>
            <a:ext cx="6096000" cy="707886"/>
          </a:xfrm>
          <a:prstGeom prst="rect">
            <a:avLst/>
          </a:prstGeom>
        </p:spPr>
        <p:txBody>
          <a:bodyPr>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pitchFamily="34" charset="0"/>
                <a:cs typeface="Arial" panose="020B0604020202020204" pitchFamily="34" charset="0"/>
              </a:rPr>
              <a:t>Recognise and enhance the positive aspects of work that contribute to good mental health</a:t>
            </a:r>
          </a:p>
        </p:txBody>
      </p:sp>
      <p:sp>
        <p:nvSpPr>
          <p:cNvPr id="10" name="TextBox 9">
            <a:extLst>
              <a:ext uri="{FF2B5EF4-FFF2-40B4-BE49-F238E27FC236}">
                <a16:creationId xmlns:a16="http://schemas.microsoft.com/office/drawing/2014/main" id="{3ECC3A1E-EC43-947A-3176-4F82F2920159}"/>
              </a:ext>
            </a:extLst>
          </p:cNvPr>
          <p:cNvSpPr txBox="1"/>
          <p:nvPr/>
        </p:nvSpPr>
        <p:spPr>
          <a:xfrm>
            <a:off x="4726920" y="6398599"/>
            <a:ext cx="6855481" cy="256545"/>
          </a:xfrm>
          <a:prstGeom prst="rect">
            <a:avLst/>
          </a:prstGeom>
          <a:noFill/>
          <a:ln>
            <a:noFill/>
          </a:ln>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AU" sz="1067" b="0" i="1" u="none" strike="noStrike" kern="1200" cap="none" spc="0" normalizeH="0" baseline="0" noProof="0">
                <a:ln>
                  <a:noFill/>
                </a:ln>
                <a:solidFill>
                  <a:srgbClr val="56565A"/>
                </a:solidFill>
                <a:effectLst/>
                <a:uLnTx/>
                <a:uFillTx/>
                <a:latin typeface="Calibri" panose="020F0502020204030204" pitchFamily="34" charset="0"/>
                <a:ea typeface="+mn-ea"/>
                <a:cs typeface="+mn-cs"/>
              </a:rPr>
              <a:t>Adapted from National Mental Health Commission’s “Blueprint for Mentally Healthy Workplaces” </a:t>
            </a:r>
          </a:p>
        </p:txBody>
      </p:sp>
      <p:pic>
        <p:nvPicPr>
          <p:cNvPr id="11" name="Picture 10">
            <a:extLst>
              <a:ext uri="{FF2B5EF4-FFF2-40B4-BE49-F238E27FC236}">
                <a16:creationId xmlns:a16="http://schemas.microsoft.com/office/drawing/2014/main" id="{D0AF251A-D096-450B-9D1C-1C139D0CE1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56" y="1162530"/>
            <a:ext cx="5058136" cy="4963797"/>
          </a:xfrm>
          <a:prstGeom prst="rect">
            <a:avLst/>
          </a:prstGeom>
        </p:spPr>
      </p:pic>
    </p:spTree>
    <p:extLst>
      <p:ext uri="{BB962C8B-B14F-4D97-AF65-F5344CB8AC3E}">
        <p14:creationId xmlns:p14="http://schemas.microsoft.com/office/powerpoint/2010/main" val="59993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FDF4-D6FF-EF84-749A-65CA9DDB33E5}"/>
              </a:ext>
            </a:extLst>
          </p:cNvPr>
          <p:cNvSpPr>
            <a:spLocks noGrp="1"/>
          </p:cNvSpPr>
          <p:nvPr>
            <p:ph type="title"/>
          </p:nvPr>
        </p:nvSpPr>
        <p:spPr>
          <a:xfrm>
            <a:off x="1303049" y="2419349"/>
            <a:ext cx="9585902" cy="1009651"/>
          </a:xfrm>
        </p:spPr>
        <p:txBody>
          <a:bodyPr>
            <a:noAutofit/>
          </a:bodyPr>
          <a:lstStyle/>
          <a:p>
            <a:pPr algn="ctr"/>
            <a:r>
              <a:rPr lang="en-US" sz="4800"/>
              <a:t>Jason </a:t>
            </a:r>
            <a:r>
              <a:rPr lang="en-US" sz="4800" err="1"/>
              <a:t>Mavrikis</a:t>
            </a:r>
            <a:endParaRPr lang="en-US" sz="4800"/>
          </a:p>
        </p:txBody>
      </p:sp>
      <p:sp>
        <p:nvSpPr>
          <p:cNvPr id="3" name="Content Placeholder 2">
            <a:extLst>
              <a:ext uri="{FF2B5EF4-FFF2-40B4-BE49-F238E27FC236}">
                <a16:creationId xmlns:a16="http://schemas.microsoft.com/office/drawing/2014/main" id="{8E35B563-6F7A-D5A9-A352-45BBB93CBDE1}"/>
              </a:ext>
            </a:extLst>
          </p:cNvPr>
          <p:cNvSpPr>
            <a:spLocks noGrp="1"/>
          </p:cNvSpPr>
          <p:nvPr>
            <p:ph idx="1"/>
          </p:nvPr>
        </p:nvSpPr>
        <p:spPr>
          <a:xfrm>
            <a:off x="2123755" y="3429000"/>
            <a:ext cx="7944489" cy="1373909"/>
          </a:xfrm>
        </p:spPr>
        <p:txBody>
          <a:bodyPr>
            <a:normAutofit/>
          </a:bodyPr>
          <a:lstStyle/>
          <a:p>
            <a:pPr algn="ctr"/>
            <a:r>
              <a:rPr lang="en-AU" sz="2400">
                <a:solidFill>
                  <a:schemeClr val="tx2"/>
                </a:solidFill>
              </a:rPr>
              <a:t>Chief Advisor Psychosocial</a:t>
            </a:r>
          </a:p>
        </p:txBody>
      </p:sp>
      <p:pic>
        <p:nvPicPr>
          <p:cNvPr id="5" name="Picture 4" descr="A close up of a logo&#10;&#10;Description automatically generated">
            <a:extLst>
              <a:ext uri="{FF2B5EF4-FFF2-40B4-BE49-F238E27FC236}">
                <a16:creationId xmlns:a16="http://schemas.microsoft.com/office/drawing/2014/main" id="{3B64C383-5E13-BB29-46DE-9D20232F03F6}"/>
              </a:ext>
            </a:extLst>
          </p:cNvPr>
          <p:cNvPicPr>
            <a:picLocks noChangeAspect="1"/>
          </p:cNvPicPr>
          <p:nvPr/>
        </p:nvPicPr>
        <p:blipFill>
          <a:blip r:embed="rId3"/>
          <a:stretch>
            <a:fillRect/>
          </a:stretch>
        </p:blipFill>
        <p:spPr>
          <a:xfrm>
            <a:off x="3627589" y="4699277"/>
            <a:ext cx="5218176" cy="1121664"/>
          </a:xfrm>
          <a:prstGeom prst="rect">
            <a:avLst/>
          </a:prstGeom>
        </p:spPr>
      </p:pic>
    </p:spTree>
    <p:extLst>
      <p:ext uri="{BB962C8B-B14F-4D97-AF65-F5344CB8AC3E}">
        <p14:creationId xmlns:p14="http://schemas.microsoft.com/office/powerpoint/2010/main" val="4011056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06DD632-D319-D1EF-C2D3-CFA231B92DF4}"/>
              </a:ext>
            </a:extLst>
          </p:cNvPr>
          <p:cNvSpPr/>
          <p:nvPr/>
        </p:nvSpPr>
        <p:spPr>
          <a:xfrm>
            <a:off x="1392939" y="4697267"/>
            <a:ext cx="2553163" cy="1920486"/>
          </a:xfrm>
          <a:prstGeom prst="ellipse">
            <a:avLst/>
          </a:prstGeom>
          <a:solidFill>
            <a:schemeClr val="accent3">
              <a:alpha val="45000"/>
            </a:schemeClr>
          </a:solidFill>
          <a:ln w="28575">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AU">
              <a:solidFill>
                <a:schemeClr val="tx1"/>
              </a:solidFill>
            </a:endParaRPr>
          </a:p>
          <a:p>
            <a:pPr algn="ctr"/>
            <a:r>
              <a:rPr lang="en-AU">
                <a:solidFill>
                  <a:schemeClr val="tx1"/>
                </a:solidFill>
              </a:rPr>
              <a:t>Plant at a workplace</a:t>
            </a:r>
          </a:p>
        </p:txBody>
      </p:sp>
      <p:sp>
        <p:nvSpPr>
          <p:cNvPr id="5" name="Oval 4">
            <a:extLst>
              <a:ext uri="{FF2B5EF4-FFF2-40B4-BE49-F238E27FC236}">
                <a16:creationId xmlns:a16="http://schemas.microsoft.com/office/drawing/2014/main" id="{FCD85B78-2278-A2EE-29FA-5D58846C80BC}"/>
              </a:ext>
            </a:extLst>
          </p:cNvPr>
          <p:cNvSpPr/>
          <p:nvPr/>
        </p:nvSpPr>
        <p:spPr>
          <a:xfrm>
            <a:off x="2569709" y="3365497"/>
            <a:ext cx="2554569" cy="1975384"/>
          </a:xfrm>
          <a:prstGeom prst="ellipse">
            <a:avLst/>
          </a:prstGeom>
          <a:solidFill>
            <a:schemeClr val="accent4">
              <a:alpha val="44000"/>
            </a:schemeClr>
          </a:solidFill>
          <a:ln w="28575">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solidFill>
                <a:schemeClr val="tx1"/>
              </a:solidFill>
            </a:endParaRPr>
          </a:p>
          <a:p>
            <a:pPr algn="ctr"/>
            <a:r>
              <a:rPr lang="en-AU">
                <a:solidFill>
                  <a:schemeClr val="tx1"/>
                </a:solidFill>
              </a:rPr>
              <a:t>Workplace interactions and behaviours </a:t>
            </a:r>
          </a:p>
        </p:txBody>
      </p:sp>
      <p:sp>
        <p:nvSpPr>
          <p:cNvPr id="6" name="Oval 5">
            <a:extLst>
              <a:ext uri="{FF2B5EF4-FFF2-40B4-BE49-F238E27FC236}">
                <a16:creationId xmlns:a16="http://schemas.microsoft.com/office/drawing/2014/main" id="{1EEB742E-328B-F868-751A-B5E8F9A218AF}"/>
              </a:ext>
            </a:extLst>
          </p:cNvPr>
          <p:cNvSpPr/>
          <p:nvPr/>
        </p:nvSpPr>
        <p:spPr>
          <a:xfrm>
            <a:off x="249324" y="3461744"/>
            <a:ext cx="2692563" cy="1907840"/>
          </a:xfrm>
          <a:prstGeom prst="ellipse">
            <a:avLst/>
          </a:prstGeom>
          <a:solidFill>
            <a:schemeClr val="accent1">
              <a:alpha val="4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Work environment </a:t>
            </a:r>
          </a:p>
        </p:txBody>
      </p:sp>
      <p:sp>
        <p:nvSpPr>
          <p:cNvPr id="2" name="Rectangle: Rounded Corners 1">
            <a:extLst>
              <a:ext uri="{FF2B5EF4-FFF2-40B4-BE49-F238E27FC236}">
                <a16:creationId xmlns:a16="http://schemas.microsoft.com/office/drawing/2014/main" id="{2054EC15-1DC6-A0E0-153B-4B3B73E311E0}"/>
              </a:ext>
            </a:extLst>
          </p:cNvPr>
          <p:cNvSpPr/>
          <p:nvPr/>
        </p:nvSpPr>
        <p:spPr>
          <a:xfrm>
            <a:off x="694481" y="1036502"/>
            <a:ext cx="4039565" cy="7639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solidFill>
                  <a:schemeClr val="tx1"/>
                </a:solidFill>
              </a:rPr>
              <a:t>Psychosocial hazards arising from or relating to</a:t>
            </a:r>
            <a:r>
              <a:rPr lang="en-AU"/>
              <a:t>: </a:t>
            </a:r>
          </a:p>
        </p:txBody>
      </p:sp>
      <p:sp>
        <p:nvSpPr>
          <p:cNvPr id="3" name="Arrow: Down 2">
            <a:extLst>
              <a:ext uri="{FF2B5EF4-FFF2-40B4-BE49-F238E27FC236}">
                <a16:creationId xmlns:a16="http://schemas.microsoft.com/office/drawing/2014/main" id="{36D0BD0A-44DF-6C22-AAC0-2847E22ECC64}"/>
              </a:ext>
            </a:extLst>
          </p:cNvPr>
          <p:cNvSpPr/>
          <p:nvPr/>
        </p:nvSpPr>
        <p:spPr>
          <a:xfrm>
            <a:off x="2433907" y="1760535"/>
            <a:ext cx="324091" cy="5497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Oval 3">
            <a:extLst>
              <a:ext uri="{FF2B5EF4-FFF2-40B4-BE49-F238E27FC236}">
                <a16:creationId xmlns:a16="http://schemas.microsoft.com/office/drawing/2014/main" id="{D13CAD03-A44D-720F-DCCF-04199A0ABCBE}"/>
              </a:ext>
            </a:extLst>
          </p:cNvPr>
          <p:cNvSpPr/>
          <p:nvPr/>
        </p:nvSpPr>
        <p:spPr>
          <a:xfrm>
            <a:off x="1381529" y="2238334"/>
            <a:ext cx="2636859" cy="1846159"/>
          </a:xfrm>
          <a:prstGeom prst="ellipse">
            <a:avLst/>
          </a:prstGeom>
          <a:solidFill>
            <a:schemeClr val="accent6">
              <a:alpha val="45000"/>
            </a:schemeClr>
          </a:solidFill>
          <a:ln w="28575">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a:solidFill>
                  <a:schemeClr val="tx1"/>
                </a:solidFill>
              </a:rPr>
              <a:t>Design or management of work</a:t>
            </a:r>
          </a:p>
        </p:txBody>
      </p:sp>
      <p:sp>
        <p:nvSpPr>
          <p:cNvPr id="8" name="Arrow: Right 7">
            <a:extLst>
              <a:ext uri="{FF2B5EF4-FFF2-40B4-BE49-F238E27FC236}">
                <a16:creationId xmlns:a16="http://schemas.microsoft.com/office/drawing/2014/main" id="{084E868B-A023-D0C0-3492-8BB8546E115D}"/>
              </a:ext>
            </a:extLst>
          </p:cNvPr>
          <p:cNvSpPr/>
          <p:nvPr/>
        </p:nvSpPr>
        <p:spPr>
          <a:xfrm>
            <a:off x="4875835" y="3837007"/>
            <a:ext cx="939720" cy="272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6C689EF2-5B97-15E5-D9BF-B105408CCC49}"/>
              </a:ext>
            </a:extLst>
          </p:cNvPr>
          <p:cNvSpPr/>
          <p:nvPr/>
        </p:nvSpPr>
        <p:spPr>
          <a:xfrm>
            <a:off x="5940707" y="2702688"/>
            <a:ext cx="1331088" cy="2442259"/>
          </a:xfrm>
          <a:prstGeom prst="roundRect">
            <a:avLst/>
          </a:prstGeom>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1800" b="1">
                <a:ln w="0"/>
                <a:solidFill>
                  <a:schemeClr val="tx1"/>
                </a:solidFill>
                <a:effectLst>
                  <a:outerShdw blurRad="38100" dist="19050" dir="2700000" algn="tl" rotWithShape="0">
                    <a:schemeClr val="dk1">
                      <a:alpha val="40000"/>
                    </a:schemeClr>
                  </a:outerShdw>
                </a:effectLst>
              </a:rPr>
              <a:t>Stress response</a:t>
            </a:r>
          </a:p>
        </p:txBody>
      </p:sp>
      <p:sp>
        <p:nvSpPr>
          <p:cNvPr id="10" name="Arrow: Right 9">
            <a:extLst>
              <a:ext uri="{FF2B5EF4-FFF2-40B4-BE49-F238E27FC236}">
                <a16:creationId xmlns:a16="http://schemas.microsoft.com/office/drawing/2014/main" id="{CF00155E-8FCD-F68C-8A22-DFDFAACEC227}"/>
              </a:ext>
            </a:extLst>
          </p:cNvPr>
          <p:cNvSpPr/>
          <p:nvPr/>
        </p:nvSpPr>
        <p:spPr>
          <a:xfrm>
            <a:off x="7500395" y="2702688"/>
            <a:ext cx="1331088" cy="179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Right 10">
            <a:extLst>
              <a:ext uri="{FF2B5EF4-FFF2-40B4-BE49-F238E27FC236}">
                <a16:creationId xmlns:a16="http://schemas.microsoft.com/office/drawing/2014/main" id="{66740F98-C44B-46BE-3F3E-7BFD3486ABD0}"/>
              </a:ext>
            </a:extLst>
          </p:cNvPr>
          <p:cNvSpPr/>
          <p:nvPr/>
        </p:nvSpPr>
        <p:spPr>
          <a:xfrm>
            <a:off x="7448671" y="4907666"/>
            <a:ext cx="1324939" cy="225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ADB266D8-808C-C55E-1879-265C825C70A4}"/>
              </a:ext>
            </a:extLst>
          </p:cNvPr>
          <p:cNvSpPr txBox="1"/>
          <p:nvPr/>
        </p:nvSpPr>
        <p:spPr>
          <a:xfrm>
            <a:off x="7271795" y="3837007"/>
            <a:ext cx="2610815" cy="276999"/>
          </a:xfrm>
          <a:prstGeom prst="rect">
            <a:avLst/>
          </a:prstGeom>
          <a:noFill/>
        </p:spPr>
        <p:txBody>
          <a:bodyPr wrap="square" rtlCol="0">
            <a:spAutoFit/>
          </a:bodyPr>
          <a:lstStyle/>
          <a:p>
            <a:r>
              <a:rPr lang="en-AU" sz="1200"/>
              <a:t>When </a:t>
            </a:r>
            <a:r>
              <a:rPr lang="en-AU" sz="1200" i="1"/>
              <a:t>frequent</a:t>
            </a:r>
            <a:r>
              <a:rPr lang="en-AU" sz="1200"/>
              <a:t>, </a:t>
            </a:r>
            <a:r>
              <a:rPr lang="en-AU" sz="1200" i="1"/>
              <a:t>prolonged</a:t>
            </a:r>
            <a:r>
              <a:rPr lang="en-AU" sz="1200"/>
              <a:t> or </a:t>
            </a:r>
            <a:r>
              <a:rPr lang="en-AU" sz="1200" i="1"/>
              <a:t>severe</a:t>
            </a:r>
          </a:p>
        </p:txBody>
      </p:sp>
      <p:sp>
        <p:nvSpPr>
          <p:cNvPr id="14" name="Rectangle: Rounded Corners 13">
            <a:extLst>
              <a:ext uri="{FF2B5EF4-FFF2-40B4-BE49-F238E27FC236}">
                <a16:creationId xmlns:a16="http://schemas.microsoft.com/office/drawing/2014/main" id="{23A045DB-B38D-E454-F6BF-8D0D8E91A7C6}"/>
              </a:ext>
            </a:extLst>
          </p:cNvPr>
          <p:cNvSpPr/>
          <p:nvPr/>
        </p:nvSpPr>
        <p:spPr>
          <a:xfrm>
            <a:off x="8940720" y="1947440"/>
            <a:ext cx="2610814" cy="1689903"/>
          </a:xfrm>
          <a:prstGeom prst="roundRect">
            <a:avLst/>
          </a:prstGeom>
          <a:effectLst>
            <a:outerShdw blurRad="50800" dist="381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en-AU" sz="1600" b="1">
                <a:solidFill>
                  <a:schemeClr val="tx1"/>
                </a:solidFill>
              </a:rPr>
              <a:t>Psychological harm</a:t>
            </a:r>
          </a:p>
          <a:p>
            <a:pPr marL="285750" indent="-285750">
              <a:buFont typeface="Arial" panose="020B0604020202020204" pitchFamily="34" charset="0"/>
              <a:buChar char="•"/>
            </a:pPr>
            <a:r>
              <a:rPr lang="en-AU" sz="1600">
                <a:solidFill>
                  <a:schemeClr val="tx1"/>
                </a:solidFill>
              </a:rPr>
              <a:t>Depression</a:t>
            </a:r>
          </a:p>
          <a:p>
            <a:pPr marL="285750" indent="-285750">
              <a:buFont typeface="Arial" panose="020B0604020202020204" pitchFamily="34" charset="0"/>
              <a:buChar char="•"/>
            </a:pPr>
            <a:r>
              <a:rPr lang="en-AU" sz="1600">
                <a:solidFill>
                  <a:schemeClr val="tx1"/>
                </a:solidFill>
              </a:rPr>
              <a:t>Anxiety</a:t>
            </a:r>
          </a:p>
          <a:p>
            <a:pPr marL="285750" indent="-285750">
              <a:buFont typeface="Arial" panose="020B0604020202020204" pitchFamily="34" charset="0"/>
              <a:buChar char="•"/>
            </a:pPr>
            <a:r>
              <a:rPr lang="en-AU" sz="1600">
                <a:solidFill>
                  <a:schemeClr val="tx1"/>
                </a:solidFill>
              </a:rPr>
              <a:t>Burnout</a:t>
            </a:r>
          </a:p>
          <a:p>
            <a:pPr marL="285750" indent="-285750">
              <a:buFont typeface="Arial" panose="020B0604020202020204" pitchFamily="34" charset="0"/>
              <a:buChar char="•"/>
            </a:pPr>
            <a:r>
              <a:rPr lang="en-AU" sz="1600">
                <a:solidFill>
                  <a:schemeClr val="tx1"/>
                </a:solidFill>
              </a:rPr>
              <a:t>Post traumatic stress disorder</a:t>
            </a:r>
          </a:p>
        </p:txBody>
      </p:sp>
      <p:sp>
        <p:nvSpPr>
          <p:cNvPr id="15" name="Rectangle: Rounded Corners 14">
            <a:extLst>
              <a:ext uri="{FF2B5EF4-FFF2-40B4-BE49-F238E27FC236}">
                <a16:creationId xmlns:a16="http://schemas.microsoft.com/office/drawing/2014/main" id="{6C24C613-4799-034F-5B92-178803DAE809}"/>
              </a:ext>
            </a:extLst>
          </p:cNvPr>
          <p:cNvSpPr/>
          <p:nvPr/>
        </p:nvSpPr>
        <p:spPr>
          <a:xfrm>
            <a:off x="8940720" y="4175567"/>
            <a:ext cx="2610814" cy="1689903"/>
          </a:xfrm>
          <a:prstGeom prst="roundRect">
            <a:avLst/>
          </a:prstGeom>
          <a:effectLst>
            <a:outerShdw blurRad="50800" dist="38100" algn="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AU"/>
              <a:t>     </a:t>
            </a:r>
            <a:r>
              <a:rPr lang="en-AU" sz="1600" b="1">
                <a:solidFill>
                  <a:schemeClr val="tx1"/>
                </a:solidFill>
              </a:rPr>
              <a:t>Physical harm </a:t>
            </a:r>
          </a:p>
          <a:p>
            <a:pPr marL="285750" indent="-285750">
              <a:buFont typeface="Arial" panose="020B0604020202020204" pitchFamily="34" charset="0"/>
              <a:buChar char="•"/>
            </a:pPr>
            <a:r>
              <a:rPr lang="en-AU" sz="1600">
                <a:solidFill>
                  <a:schemeClr val="tx1"/>
                </a:solidFill>
              </a:rPr>
              <a:t>Cardiovascular disorders</a:t>
            </a:r>
          </a:p>
          <a:p>
            <a:pPr marL="285750" indent="-285750">
              <a:buFont typeface="Arial" panose="020B0604020202020204" pitchFamily="34" charset="0"/>
              <a:buChar char="•"/>
            </a:pPr>
            <a:r>
              <a:rPr lang="en-AU" sz="1600">
                <a:solidFill>
                  <a:schemeClr val="tx1"/>
                </a:solidFill>
              </a:rPr>
              <a:t>Musculoskeletal disorders </a:t>
            </a:r>
          </a:p>
        </p:txBody>
      </p:sp>
      <p:sp>
        <p:nvSpPr>
          <p:cNvPr id="16" name="Arrow: Up-Down 15">
            <a:extLst>
              <a:ext uri="{FF2B5EF4-FFF2-40B4-BE49-F238E27FC236}">
                <a16:creationId xmlns:a16="http://schemas.microsoft.com/office/drawing/2014/main" id="{61A3F00C-9E17-7DC2-7930-B032C1D4A237}"/>
              </a:ext>
            </a:extLst>
          </p:cNvPr>
          <p:cNvSpPr/>
          <p:nvPr/>
        </p:nvSpPr>
        <p:spPr>
          <a:xfrm>
            <a:off x="10023676" y="3646022"/>
            <a:ext cx="254643" cy="5295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D462BD48-1E5B-BF3F-A4BB-9416FC09E075}"/>
              </a:ext>
            </a:extLst>
          </p:cNvPr>
          <p:cNvSpPr txBox="1"/>
          <p:nvPr/>
        </p:nvSpPr>
        <p:spPr>
          <a:xfrm>
            <a:off x="4630235" y="6328465"/>
            <a:ext cx="3946967" cy="338554"/>
          </a:xfrm>
          <a:prstGeom prst="rect">
            <a:avLst/>
          </a:prstGeom>
          <a:noFill/>
        </p:spPr>
        <p:txBody>
          <a:bodyPr wrap="square" rtlCol="0">
            <a:spAutoFit/>
          </a:bodyPr>
          <a:lstStyle/>
          <a:p>
            <a:r>
              <a:rPr lang="en-AU" sz="1600" i="1"/>
              <a:t>Figure 1. Model of work-related stress </a:t>
            </a:r>
          </a:p>
        </p:txBody>
      </p:sp>
      <p:pic>
        <p:nvPicPr>
          <p:cNvPr id="19" name="Picture 18">
            <a:extLst>
              <a:ext uri="{FF2B5EF4-FFF2-40B4-BE49-F238E27FC236}">
                <a16:creationId xmlns:a16="http://schemas.microsoft.com/office/drawing/2014/main" id="{E9CA8FC3-892C-04D7-5BE3-3374F025745A}"/>
              </a:ext>
            </a:extLst>
          </p:cNvPr>
          <p:cNvPicPr>
            <a:picLocks noChangeAspect="1"/>
          </p:cNvPicPr>
          <p:nvPr/>
        </p:nvPicPr>
        <p:blipFill>
          <a:blip r:embed="rId3"/>
          <a:stretch>
            <a:fillRect/>
          </a:stretch>
        </p:blipFill>
        <p:spPr>
          <a:xfrm>
            <a:off x="-2805" y="-3358"/>
            <a:ext cx="1749264" cy="542025"/>
          </a:xfrm>
          <a:prstGeom prst="rect">
            <a:avLst/>
          </a:prstGeom>
        </p:spPr>
      </p:pic>
    </p:spTree>
    <p:extLst>
      <p:ext uri="{BB962C8B-B14F-4D97-AF65-F5344CB8AC3E}">
        <p14:creationId xmlns:p14="http://schemas.microsoft.com/office/powerpoint/2010/main" val="89991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BB6F-58B0-9609-DF64-1A823A718539}"/>
              </a:ext>
            </a:extLst>
          </p:cNvPr>
          <p:cNvPicPr>
            <a:picLocks noChangeAspect="1"/>
          </p:cNvPicPr>
          <p:nvPr/>
        </p:nvPicPr>
        <p:blipFill>
          <a:blip r:embed="rId3"/>
          <a:stretch>
            <a:fillRect/>
          </a:stretch>
        </p:blipFill>
        <p:spPr>
          <a:xfrm>
            <a:off x="7360249" y="2499964"/>
            <a:ext cx="4104920" cy="3544291"/>
          </a:xfrm>
          <a:prstGeom prst="rect">
            <a:avLst/>
          </a:prstGeom>
        </p:spPr>
      </p:pic>
      <p:graphicFrame>
        <p:nvGraphicFramePr>
          <p:cNvPr id="7" name="Table 6">
            <a:extLst>
              <a:ext uri="{FF2B5EF4-FFF2-40B4-BE49-F238E27FC236}">
                <a16:creationId xmlns:a16="http://schemas.microsoft.com/office/drawing/2014/main" id="{4D6552D7-AC15-7A2B-8DE2-099E4B2DA7E8}"/>
              </a:ext>
            </a:extLst>
          </p:cNvPr>
          <p:cNvGraphicFramePr>
            <a:graphicFrameLocks noGrp="1"/>
          </p:cNvGraphicFramePr>
          <p:nvPr>
            <p:extLst>
              <p:ext uri="{D42A27DB-BD31-4B8C-83A1-F6EECF244321}">
                <p14:modId xmlns:p14="http://schemas.microsoft.com/office/powerpoint/2010/main" val="3762612512"/>
              </p:ext>
            </p:extLst>
          </p:nvPr>
        </p:nvGraphicFramePr>
        <p:xfrm>
          <a:off x="308540" y="401013"/>
          <a:ext cx="7051709" cy="6055974"/>
        </p:xfrm>
        <a:graphic>
          <a:graphicData uri="http://schemas.openxmlformats.org/drawingml/2006/table">
            <a:tbl>
              <a:tblPr firstRow="1" bandRow="1">
                <a:tableStyleId>{5C22544A-7EE6-4342-B048-85BDC9FD1C3A}</a:tableStyleId>
              </a:tblPr>
              <a:tblGrid>
                <a:gridCol w="7051709">
                  <a:extLst>
                    <a:ext uri="{9D8B030D-6E8A-4147-A177-3AD203B41FA5}">
                      <a16:colId xmlns:a16="http://schemas.microsoft.com/office/drawing/2014/main" val="622061243"/>
                    </a:ext>
                  </a:extLst>
                </a:gridCol>
              </a:tblGrid>
              <a:tr h="401934">
                <a:tc>
                  <a:txBody>
                    <a:bodyPr/>
                    <a:lstStyle/>
                    <a:p>
                      <a:pPr algn="ctr"/>
                      <a:r>
                        <a:rPr lang="en-AU" sz="2000"/>
                        <a:t>Hazard </a:t>
                      </a:r>
                    </a:p>
                  </a:txBody>
                  <a:tcPr/>
                </a:tc>
                <a:extLst>
                  <a:ext uri="{0D108BD9-81ED-4DB2-BD59-A6C34878D82A}">
                    <a16:rowId xmlns:a16="http://schemas.microsoft.com/office/drawing/2014/main" val="2668624390"/>
                  </a:ext>
                </a:extLst>
              </a:tr>
              <a:tr h="401934">
                <a:tc>
                  <a:txBody>
                    <a:bodyPr/>
                    <a:lstStyle/>
                    <a:p>
                      <a:r>
                        <a:rPr lang="en-AU" sz="2050">
                          <a:solidFill>
                            <a:schemeClr val="tx1"/>
                          </a:solidFill>
                        </a:rPr>
                        <a:t>Job demands</a:t>
                      </a:r>
                    </a:p>
                  </a:txBody>
                  <a:tcPr/>
                </a:tc>
                <a:extLst>
                  <a:ext uri="{0D108BD9-81ED-4DB2-BD59-A6C34878D82A}">
                    <a16:rowId xmlns:a16="http://schemas.microsoft.com/office/drawing/2014/main" val="3615723079"/>
                  </a:ext>
                </a:extLst>
              </a:tr>
              <a:tr h="401934">
                <a:tc>
                  <a:txBody>
                    <a:bodyPr/>
                    <a:lstStyle/>
                    <a:p>
                      <a:r>
                        <a:rPr lang="en-AU" sz="2050">
                          <a:solidFill>
                            <a:schemeClr val="tx1"/>
                          </a:solidFill>
                        </a:rPr>
                        <a:t>Low job control</a:t>
                      </a:r>
                    </a:p>
                  </a:txBody>
                  <a:tcPr/>
                </a:tc>
                <a:extLst>
                  <a:ext uri="{0D108BD9-81ED-4DB2-BD59-A6C34878D82A}">
                    <a16:rowId xmlns:a16="http://schemas.microsoft.com/office/drawing/2014/main" val="674774366"/>
                  </a:ext>
                </a:extLst>
              </a:tr>
              <a:tr h="401934">
                <a:tc>
                  <a:txBody>
                    <a:bodyPr/>
                    <a:lstStyle/>
                    <a:p>
                      <a:r>
                        <a:rPr lang="en-AU" sz="2050">
                          <a:solidFill>
                            <a:schemeClr val="tx1"/>
                          </a:solidFill>
                        </a:rPr>
                        <a:t>Poor support</a:t>
                      </a:r>
                    </a:p>
                  </a:txBody>
                  <a:tcPr/>
                </a:tc>
                <a:extLst>
                  <a:ext uri="{0D108BD9-81ED-4DB2-BD59-A6C34878D82A}">
                    <a16:rowId xmlns:a16="http://schemas.microsoft.com/office/drawing/2014/main" val="2775575137"/>
                  </a:ext>
                </a:extLst>
              </a:tr>
              <a:tr h="401934">
                <a:tc>
                  <a:txBody>
                    <a:bodyPr/>
                    <a:lstStyle/>
                    <a:p>
                      <a:r>
                        <a:rPr lang="en-AU" sz="2050">
                          <a:solidFill>
                            <a:schemeClr val="tx1"/>
                          </a:solidFill>
                        </a:rPr>
                        <a:t>Lack of role clarity</a:t>
                      </a:r>
                    </a:p>
                  </a:txBody>
                  <a:tcPr/>
                </a:tc>
                <a:extLst>
                  <a:ext uri="{0D108BD9-81ED-4DB2-BD59-A6C34878D82A}">
                    <a16:rowId xmlns:a16="http://schemas.microsoft.com/office/drawing/2014/main" val="627544683"/>
                  </a:ext>
                </a:extLst>
              </a:tr>
              <a:tr h="401934">
                <a:tc>
                  <a:txBody>
                    <a:bodyPr/>
                    <a:lstStyle/>
                    <a:p>
                      <a:r>
                        <a:rPr lang="en-AU" sz="2050">
                          <a:solidFill>
                            <a:schemeClr val="tx1"/>
                          </a:solidFill>
                        </a:rPr>
                        <a:t>Poor organisational change management</a:t>
                      </a:r>
                    </a:p>
                  </a:txBody>
                  <a:tcPr/>
                </a:tc>
                <a:extLst>
                  <a:ext uri="{0D108BD9-81ED-4DB2-BD59-A6C34878D82A}">
                    <a16:rowId xmlns:a16="http://schemas.microsoft.com/office/drawing/2014/main" val="1468837533"/>
                  </a:ext>
                </a:extLst>
              </a:tr>
              <a:tr h="401934">
                <a:tc>
                  <a:txBody>
                    <a:bodyPr/>
                    <a:lstStyle/>
                    <a:p>
                      <a:r>
                        <a:rPr lang="en-AU" sz="2050">
                          <a:solidFill>
                            <a:schemeClr val="tx1"/>
                          </a:solidFill>
                        </a:rPr>
                        <a:t>Inadequate reward and recognition</a:t>
                      </a:r>
                    </a:p>
                  </a:txBody>
                  <a:tcPr/>
                </a:tc>
                <a:extLst>
                  <a:ext uri="{0D108BD9-81ED-4DB2-BD59-A6C34878D82A}">
                    <a16:rowId xmlns:a16="http://schemas.microsoft.com/office/drawing/2014/main" val="3272297475"/>
                  </a:ext>
                </a:extLst>
              </a:tr>
              <a:tr h="401934">
                <a:tc>
                  <a:txBody>
                    <a:bodyPr/>
                    <a:lstStyle/>
                    <a:p>
                      <a:r>
                        <a:rPr lang="en-AU" sz="2050">
                          <a:solidFill>
                            <a:schemeClr val="tx1"/>
                          </a:solidFill>
                        </a:rPr>
                        <a:t>Poor organisational justice </a:t>
                      </a:r>
                    </a:p>
                  </a:txBody>
                  <a:tcPr/>
                </a:tc>
                <a:extLst>
                  <a:ext uri="{0D108BD9-81ED-4DB2-BD59-A6C34878D82A}">
                    <a16:rowId xmlns:a16="http://schemas.microsoft.com/office/drawing/2014/main" val="1829094750"/>
                  </a:ext>
                </a:extLst>
              </a:tr>
              <a:tr h="401934">
                <a:tc>
                  <a:txBody>
                    <a:bodyPr/>
                    <a:lstStyle/>
                    <a:p>
                      <a:r>
                        <a:rPr lang="en-AU" sz="2050">
                          <a:solidFill>
                            <a:schemeClr val="tx1"/>
                          </a:solidFill>
                        </a:rPr>
                        <a:t>Traumatic events and material </a:t>
                      </a:r>
                    </a:p>
                  </a:txBody>
                  <a:tcPr/>
                </a:tc>
                <a:extLst>
                  <a:ext uri="{0D108BD9-81ED-4DB2-BD59-A6C34878D82A}">
                    <a16:rowId xmlns:a16="http://schemas.microsoft.com/office/drawing/2014/main" val="3416114034"/>
                  </a:ext>
                </a:extLst>
              </a:tr>
              <a:tr h="401934">
                <a:tc>
                  <a:txBody>
                    <a:bodyPr/>
                    <a:lstStyle/>
                    <a:p>
                      <a:r>
                        <a:rPr lang="en-AU" sz="2050">
                          <a:solidFill>
                            <a:schemeClr val="tx1"/>
                          </a:solidFill>
                        </a:rPr>
                        <a:t>Remote or isolated work </a:t>
                      </a:r>
                    </a:p>
                  </a:txBody>
                  <a:tcPr/>
                </a:tc>
                <a:extLst>
                  <a:ext uri="{0D108BD9-81ED-4DB2-BD59-A6C34878D82A}">
                    <a16:rowId xmlns:a16="http://schemas.microsoft.com/office/drawing/2014/main" val="2447191625"/>
                  </a:ext>
                </a:extLst>
              </a:tr>
              <a:tr h="401934">
                <a:tc>
                  <a:txBody>
                    <a:bodyPr/>
                    <a:lstStyle/>
                    <a:p>
                      <a:r>
                        <a:rPr lang="en-AU" sz="2050"/>
                        <a:t>Poor physical environment </a:t>
                      </a:r>
                    </a:p>
                  </a:txBody>
                  <a:tcPr/>
                </a:tc>
                <a:extLst>
                  <a:ext uri="{0D108BD9-81ED-4DB2-BD59-A6C34878D82A}">
                    <a16:rowId xmlns:a16="http://schemas.microsoft.com/office/drawing/2014/main" val="3490714940"/>
                  </a:ext>
                </a:extLst>
              </a:tr>
              <a:tr h="401934">
                <a:tc>
                  <a:txBody>
                    <a:bodyPr/>
                    <a:lstStyle/>
                    <a:p>
                      <a:r>
                        <a:rPr lang="en-AU" sz="2050"/>
                        <a:t>Violence and aggression </a:t>
                      </a:r>
                    </a:p>
                  </a:txBody>
                  <a:tcPr/>
                </a:tc>
                <a:extLst>
                  <a:ext uri="{0D108BD9-81ED-4DB2-BD59-A6C34878D82A}">
                    <a16:rowId xmlns:a16="http://schemas.microsoft.com/office/drawing/2014/main" val="806866823"/>
                  </a:ext>
                </a:extLst>
              </a:tr>
              <a:tr h="401934">
                <a:tc>
                  <a:txBody>
                    <a:bodyPr/>
                    <a:lstStyle/>
                    <a:p>
                      <a:r>
                        <a:rPr lang="en-AU" sz="2050"/>
                        <a:t>Bullying </a:t>
                      </a:r>
                    </a:p>
                  </a:txBody>
                  <a:tcPr/>
                </a:tc>
                <a:extLst>
                  <a:ext uri="{0D108BD9-81ED-4DB2-BD59-A6C34878D82A}">
                    <a16:rowId xmlns:a16="http://schemas.microsoft.com/office/drawing/2014/main" val="3002571680"/>
                  </a:ext>
                </a:extLst>
              </a:tr>
              <a:tr h="401934">
                <a:tc>
                  <a:txBody>
                    <a:bodyPr/>
                    <a:lstStyle/>
                    <a:p>
                      <a:r>
                        <a:rPr lang="en-AU" sz="2050"/>
                        <a:t>Harassment including sexual harassment </a:t>
                      </a:r>
                    </a:p>
                  </a:txBody>
                  <a:tcPr/>
                </a:tc>
                <a:extLst>
                  <a:ext uri="{0D108BD9-81ED-4DB2-BD59-A6C34878D82A}">
                    <a16:rowId xmlns:a16="http://schemas.microsoft.com/office/drawing/2014/main" val="878643162"/>
                  </a:ext>
                </a:extLst>
              </a:tr>
              <a:tr h="401934">
                <a:tc>
                  <a:txBody>
                    <a:bodyPr/>
                    <a:lstStyle/>
                    <a:p>
                      <a:r>
                        <a:rPr lang="en-AU" sz="2050"/>
                        <a:t>Conflict or poor workplace relationships and interactions </a:t>
                      </a:r>
                    </a:p>
                  </a:txBody>
                  <a:tcPr/>
                </a:tc>
                <a:extLst>
                  <a:ext uri="{0D108BD9-81ED-4DB2-BD59-A6C34878D82A}">
                    <a16:rowId xmlns:a16="http://schemas.microsoft.com/office/drawing/2014/main" val="983439826"/>
                  </a:ext>
                </a:extLst>
              </a:tr>
            </a:tbl>
          </a:graphicData>
        </a:graphic>
      </p:graphicFrame>
      <p:graphicFrame>
        <p:nvGraphicFramePr>
          <p:cNvPr id="9" name="Table 8">
            <a:extLst>
              <a:ext uri="{FF2B5EF4-FFF2-40B4-BE49-F238E27FC236}">
                <a16:creationId xmlns:a16="http://schemas.microsoft.com/office/drawing/2014/main" id="{044E6834-8B3C-58B9-28A1-CD8E129455D6}"/>
              </a:ext>
            </a:extLst>
          </p:cNvPr>
          <p:cNvGraphicFramePr>
            <a:graphicFrameLocks noGrp="1"/>
          </p:cNvGraphicFramePr>
          <p:nvPr>
            <p:extLst>
              <p:ext uri="{D42A27DB-BD31-4B8C-83A1-F6EECF244321}">
                <p14:modId xmlns:p14="http://schemas.microsoft.com/office/powerpoint/2010/main" val="2159302354"/>
              </p:ext>
            </p:extLst>
          </p:nvPr>
        </p:nvGraphicFramePr>
        <p:xfrm>
          <a:off x="7448651" y="431145"/>
          <a:ext cx="3928115" cy="1752600"/>
        </p:xfrm>
        <a:graphic>
          <a:graphicData uri="http://schemas.openxmlformats.org/drawingml/2006/table">
            <a:tbl>
              <a:tblPr firstRow="1" bandRow="1">
                <a:tableStyleId>{5C22544A-7EE6-4342-B048-85BDC9FD1C3A}</a:tableStyleId>
              </a:tblPr>
              <a:tblGrid>
                <a:gridCol w="3928115">
                  <a:extLst>
                    <a:ext uri="{9D8B030D-6E8A-4147-A177-3AD203B41FA5}">
                      <a16:colId xmlns:a16="http://schemas.microsoft.com/office/drawing/2014/main" val="917664116"/>
                    </a:ext>
                  </a:extLst>
                </a:gridCol>
              </a:tblGrid>
              <a:tr h="370840">
                <a:tc>
                  <a:txBody>
                    <a:bodyPr/>
                    <a:lstStyle/>
                    <a:p>
                      <a:r>
                        <a:rPr lang="en-AU"/>
                        <a:t>Potential harm </a:t>
                      </a:r>
                    </a:p>
                  </a:txBody>
                  <a:tcPr/>
                </a:tc>
                <a:extLst>
                  <a:ext uri="{0D108BD9-81ED-4DB2-BD59-A6C34878D82A}">
                    <a16:rowId xmlns:a16="http://schemas.microsoft.com/office/drawing/2014/main" val="3063682032"/>
                  </a:ext>
                </a:extLst>
              </a:tr>
              <a:tr h="370840">
                <a:tc>
                  <a:txBody>
                    <a:bodyPr/>
                    <a:lstStyle/>
                    <a:p>
                      <a:r>
                        <a:rPr lang="en-AU"/>
                        <a:t>Depressions, anxiety, MSDs and cardiovascular ill-health </a:t>
                      </a:r>
                    </a:p>
                  </a:txBody>
                  <a:tcPr/>
                </a:tc>
                <a:extLst>
                  <a:ext uri="{0D108BD9-81ED-4DB2-BD59-A6C34878D82A}">
                    <a16:rowId xmlns:a16="http://schemas.microsoft.com/office/drawing/2014/main" val="1978899851"/>
                  </a:ext>
                </a:extLst>
              </a:tr>
              <a:tr h="370840">
                <a:tc>
                  <a:txBody>
                    <a:bodyPr/>
                    <a:lstStyle/>
                    <a:p>
                      <a:r>
                        <a:rPr lang="en-AU"/>
                        <a:t>Absenteeism </a:t>
                      </a:r>
                    </a:p>
                  </a:txBody>
                  <a:tcPr/>
                </a:tc>
                <a:extLst>
                  <a:ext uri="{0D108BD9-81ED-4DB2-BD59-A6C34878D82A}">
                    <a16:rowId xmlns:a16="http://schemas.microsoft.com/office/drawing/2014/main" val="3879525187"/>
                  </a:ext>
                </a:extLst>
              </a:tr>
              <a:tr h="370840">
                <a:tc>
                  <a:txBody>
                    <a:bodyPr/>
                    <a:lstStyle/>
                    <a:p>
                      <a:r>
                        <a:rPr lang="en-AU"/>
                        <a:t>Presenteeism </a:t>
                      </a:r>
                    </a:p>
                  </a:txBody>
                  <a:tcPr/>
                </a:tc>
                <a:extLst>
                  <a:ext uri="{0D108BD9-81ED-4DB2-BD59-A6C34878D82A}">
                    <a16:rowId xmlns:a16="http://schemas.microsoft.com/office/drawing/2014/main" val="3292457448"/>
                  </a:ext>
                </a:extLst>
              </a:tr>
            </a:tbl>
          </a:graphicData>
        </a:graphic>
      </p:graphicFrame>
    </p:spTree>
    <p:extLst>
      <p:ext uri="{BB962C8B-B14F-4D97-AF65-F5344CB8AC3E}">
        <p14:creationId xmlns:p14="http://schemas.microsoft.com/office/powerpoint/2010/main" val="108565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D9DC5-96DC-748B-3A37-815A1B617E0E}"/>
              </a:ext>
            </a:extLst>
          </p:cNvPr>
          <p:cNvSpPr>
            <a:spLocks noGrp="1"/>
          </p:cNvSpPr>
          <p:nvPr>
            <p:ph type="title"/>
          </p:nvPr>
        </p:nvSpPr>
        <p:spPr/>
        <p:txBody>
          <a:bodyPr>
            <a:noAutofit/>
          </a:bodyPr>
          <a:lstStyle/>
          <a:p>
            <a:r>
              <a:rPr lang="en-AU" dirty="0">
                <a:latin typeface="+mn-lt"/>
              </a:rPr>
              <a:t>Four steps to prevention - overview of the process to manage psychosocial risks</a:t>
            </a:r>
          </a:p>
        </p:txBody>
      </p:sp>
      <p:pic>
        <p:nvPicPr>
          <p:cNvPr id="8" name="Content Placeholder 7">
            <a:extLst>
              <a:ext uri="{FF2B5EF4-FFF2-40B4-BE49-F238E27FC236}">
                <a16:creationId xmlns:a16="http://schemas.microsoft.com/office/drawing/2014/main" id="{5CE07206-6BD4-630D-C637-BF16D8A999A5}"/>
              </a:ext>
            </a:extLst>
          </p:cNvPr>
          <p:cNvPicPr>
            <a:picLocks noGrp="1" noChangeAspect="1"/>
          </p:cNvPicPr>
          <p:nvPr>
            <p:ph idx="1"/>
          </p:nvPr>
        </p:nvPicPr>
        <p:blipFill>
          <a:blip r:embed="rId3"/>
          <a:stretch>
            <a:fillRect/>
          </a:stretch>
        </p:blipFill>
        <p:spPr>
          <a:xfrm>
            <a:off x="197186" y="2008736"/>
            <a:ext cx="4760755" cy="4713432"/>
          </a:xfrm>
        </p:spPr>
      </p:pic>
      <p:sp>
        <p:nvSpPr>
          <p:cNvPr id="10" name="TextBox 9">
            <a:extLst>
              <a:ext uri="{FF2B5EF4-FFF2-40B4-BE49-F238E27FC236}">
                <a16:creationId xmlns:a16="http://schemas.microsoft.com/office/drawing/2014/main" id="{5E77B4AE-F355-5959-0303-30E9328C3382}"/>
              </a:ext>
            </a:extLst>
          </p:cNvPr>
          <p:cNvSpPr txBox="1"/>
          <p:nvPr/>
        </p:nvSpPr>
        <p:spPr>
          <a:xfrm>
            <a:off x="5098619" y="2126728"/>
            <a:ext cx="6419304" cy="4555093"/>
          </a:xfrm>
          <a:prstGeom prst="rect">
            <a:avLst/>
          </a:prstGeom>
          <a:noFill/>
        </p:spPr>
        <p:txBody>
          <a:bodyPr wrap="square" rtlCol="0">
            <a:spAutoFit/>
          </a:bodyPr>
          <a:lstStyle/>
          <a:p>
            <a:pPr defTabSz="457189"/>
            <a:r>
              <a:rPr lang="en-AU" sz="2400" dirty="0">
                <a:solidFill>
                  <a:srgbClr val="003B5E"/>
                </a:solidFill>
                <a:latin typeface="Century Gothic" panose="020B0502020202020204" pitchFamily="34" charset="0"/>
              </a:rPr>
              <a:t>Manage workplace risks to psychological  health as you would for physical health and safety </a:t>
            </a:r>
          </a:p>
          <a:p>
            <a:pPr defTabSz="457189"/>
            <a:endParaRPr lang="en-AU" sz="2400" dirty="0">
              <a:solidFill>
                <a:srgbClr val="003B5E"/>
              </a:solidFill>
              <a:latin typeface="Century Gothic" panose="020B0502020202020204" pitchFamily="34" charset="0"/>
            </a:endParaRPr>
          </a:p>
          <a:p>
            <a:pPr defTabSz="457189"/>
            <a:r>
              <a:rPr lang="en-AU" sz="2400" dirty="0">
                <a:solidFill>
                  <a:srgbClr val="003B5E"/>
                </a:solidFill>
                <a:latin typeface="Century Gothic" panose="020B0502020202020204" pitchFamily="34" charset="0"/>
              </a:rPr>
              <a:t>	Step 1: Identify the hazards</a:t>
            </a:r>
          </a:p>
          <a:p>
            <a:pPr defTabSz="457189"/>
            <a:r>
              <a:rPr lang="en-AU" sz="2400" dirty="0">
                <a:solidFill>
                  <a:srgbClr val="003B5E"/>
                </a:solidFill>
                <a:latin typeface="Century Gothic" panose="020B0502020202020204" pitchFamily="34" charset="0"/>
              </a:rPr>
              <a:t>	Step 2: Assess the risks</a:t>
            </a:r>
          </a:p>
          <a:p>
            <a:pPr defTabSz="457189"/>
            <a:r>
              <a:rPr lang="en-AU" sz="2400" dirty="0">
                <a:solidFill>
                  <a:srgbClr val="003B5E"/>
                </a:solidFill>
                <a:latin typeface="Century Gothic" panose="020B0502020202020204" pitchFamily="34" charset="0"/>
              </a:rPr>
              <a:t>	Step 3: Control the risks</a:t>
            </a:r>
          </a:p>
          <a:p>
            <a:pPr defTabSz="457189"/>
            <a:r>
              <a:rPr lang="en-AU" sz="2400" dirty="0">
                <a:solidFill>
                  <a:srgbClr val="003B5E"/>
                </a:solidFill>
                <a:latin typeface="Century Gothic" panose="020B0502020202020204" pitchFamily="34" charset="0"/>
              </a:rPr>
              <a:t>	Step 4: Review</a:t>
            </a:r>
          </a:p>
          <a:p>
            <a:pPr defTabSz="457189"/>
            <a:endParaRPr lang="en-AU" sz="2400" dirty="0">
              <a:solidFill>
                <a:srgbClr val="003B5E"/>
              </a:solidFill>
              <a:latin typeface="Century Gothic" panose="020B0502020202020204" pitchFamily="34" charset="0"/>
            </a:endParaRPr>
          </a:p>
          <a:p>
            <a:pPr defTabSz="457189"/>
            <a:r>
              <a:rPr lang="en-AU" sz="2400" dirty="0">
                <a:solidFill>
                  <a:srgbClr val="003B5E"/>
                </a:solidFill>
                <a:latin typeface="Century Gothic" panose="020B0502020202020204" pitchFamily="34" charset="0"/>
              </a:rPr>
              <a:t>Do this in consultation with workers</a:t>
            </a:r>
          </a:p>
          <a:p>
            <a:pPr defTabSz="457189"/>
            <a:endParaRPr lang="en-AU" dirty="0"/>
          </a:p>
          <a:p>
            <a:pPr defTabSz="457189"/>
            <a:r>
              <a:rPr lang="en-AU" sz="1400" i="1" dirty="0"/>
              <a:t>Image from Model Code of Practice Managing Psychosocial Hazards at Work 2022</a:t>
            </a:r>
          </a:p>
          <a:p>
            <a:endParaRPr lang="en-AU" dirty="0"/>
          </a:p>
        </p:txBody>
      </p:sp>
    </p:spTree>
    <p:extLst>
      <p:ext uri="{BB962C8B-B14F-4D97-AF65-F5344CB8AC3E}">
        <p14:creationId xmlns:p14="http://schemas.microsoft.com/office/powerpoint/2010/main" val="40836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barn(inVertical)">
                                      <p:cBhvr>
                                        <p:cTn id="26" dur="500"/>
                                        <p:tgtEl>
                                          <p:spTgt spid="10">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barn(inVertical)">
                                      <p:cBhvr>
                                        <p:cTn id="29" dur="500"/>
                                        <p:tgtEl>
                                          <p:spTgt spid="10">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barn(inVertical)">
                                      <p:cBhvr>
                                        <p:cTn id="35" dur="500"/>
                                        <p:tgtEl>
                                          <p:spTgt spid="1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barn(inVertical)">
                                      <p:cBhvr>
                                        <p:cTn id="40" dur="500"/>
                                        <p:tgtEl>
                                          <p:spTgt spid="10">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xEl>
                                              <p:pRg st="9" end="9"/>
                                            </p:txEl>
                                          </p:spTgt>
                                        </p:tgtEl>
                                        <p:attrNameLst>
                                          <p:attrName>style.visibility</p:attrName>
                                        </p:attrNameLst>
                                      </p:cBhvr>
                                      <p:to>
                                        <p:strVal val="visible"/>
                                      </p:to>
                                    </p:set>
                                    <p:animEffect transition="in" filter="barn(inVertical)">
                                      <p:cBhvr>
                                        <p:cTn id="45"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973" y="999085"/>
            <a:ext cx="10029857" cy="1009651"/>
          </a:xfrm>
          <a:effectLst/>
        </p:spPr>
        <p:txBody>
          <a:bodyPr>
            <a:noAutofit/>
          </a:bodyPr>
          <a:lstStyle/>
          <a:p>
            <a:r>
              <a:rPr lang="en-AU">
                <a:cs typeface="Calibri" panose="020F0502020204030204" pitchFamily="34" charset="0"/>
              </a:rPr>
              <a:t>Psychological health – tools and resources</a:t>
            </a:r>
          </a:p>
        </p:txBody>
      </p:sp>
      <p:sp>
        <p:nvSpPr>
          <p:cNvPr id="3" name="Content Placeholder 2"/>
          <p:cNvSpPr>
            <a:spLocks noGrp="1"/>
          </p:cNvSpPr>
          <p:nvPr>
            <p:ph idx="1"/>
          </p:nvPr>
        </p:nvSpPr>
        <p:spPr>
          <a:xfrm>
            <a:off x="1331035" y="1661117"/>
            <a:ext cx="9435548" cy="3299791"/>
          </a:xfrm>
          <a:noFill/>
          <a:ln>
            <a:noFill/>
          </a:ln>
        </p:spPr>
        <p:txBody>
          <a:bodyPr>
            <a:noAutofit/>
          </a:bodyPr>
          <a:lstStyle/>
          <a:p>
            <a:r>
              <a:rPr lang="en-AU" sz="1400" dirty="0">
                <a:solidFill>
                  <a:srgbClr val="003B5E"/>
                </a:solidFill>
                <a:hlinkClick r:id="rId3">
                  <a:extLst>
                    <a:ext uri="{A12FA001-AC4F-418D-AE19-62706E023703}">
                      <ahyp:hlinkClr xmlns:ahyp="http://schemas.microsoft.com/office/drawing/2018/hyperlinkcolor" val="tx"/>
                    </a:ext>
                  </a:extLst>
                </a:hlinkClick>
              </a:rPr>
              <a:t>Psychological health for small business (SafeWork SA) </a:t>
            </a:r>
            <a:endParaRPr lang="en-AU" sz="1400" dirty="0">
              <a:solidFill>
                <a:srgbClr val="003B5E"/>
              </a:solidFill>
            </a:endParaRPr>
          </a:p>
          <a:p>
            <a:pPr lvl="1"/>
            <a:r>
              <a:rPr lang="en-AU" sz="1400" dirty="0">
                <a:solidFill>
                  <a:srgbClr val="003B5E"/>
                </a:solidFill>
              </a:rPr>
              <a:t>Provides practical suggestions on the ‘do(s)’ and ‘don’t(s)’ on ‘how’ to control the risks associated with each organisation’s psychological hazard. </a:t>
            </a:r>
          </a:p>
          <a:p>
            <a:r>
              <a:rPr lang="en-AU" sz="1400" dirty="0">
                <a:solidFill>
                  <a:srgbClr val="003B5E"/>
                </a:solidFill>
                <a:hlinkClick r:id="rId4">
                  <a:extLst>
                    <a:ext uri="{A12FA001-AC4F-418D-AE19-62706E023703}">
                      <ahyp:hlinkClr xmlns:ahyp="http://schemas.microsoft.com/office/drawing/2018/hyperlinkcolor" val="tx"/>
                    </a:ext>
                  </a:extLst>
                </a:hlinkClick>
              </a:rPr>
              <a:t>How to examine and interrogate workplace data – (SafeWork SA)</a:t>
            </a:r>
            <a:endParaRPr lang="en-AU" sz="1400" dirty="0">
              <a:solidFill>
                <a:srgbClr val="003B5E"/>
              </a:solidFill>
            </a:endParaRPr>
          </a:p>
          <a:p>
            <a:pPr lvl="1"/>
            <a:r>
              <a:rPr lang="en-AU" sz="1400" dirty="0">
                <a:solidFill>
                  <a:srgbClr val="003B5E"/>
                </a:solidFill>
              </a:rPr>
              <a:t>Data can help to identify and assess potential psychosocial hazards. Sources of data can vary depending on the size of your organisation. The data source table below will help you identify some that may be available to your organisation.</a:t>
            </a:r>
          </a:p>
          <a:p>
            <a:pPr>
              <a:lnSpc>
                <a:spcPct val="110000"/>
              </a:lnSpc>
            </a:pPr>
            <a:r>
              <a:rPr lang="en-AU" sz="1400" dirty="0">
                <a:solidFill>
                  <a:srgbClr val="003B5E"/>
                </a:solidFill>
                <a:hlinkClick r:id="rId5">
                  <a:extLst>
                    <a:ext uri="{A12FA001-AC4F-418D-AE19-62706E023703}">
                      <ahyp:hlinkClr xmlns:ahyp="http://schemas.microsoft.com/office/drawing/2018/hyperlinkcolor" val="tx"/>
                    </a:ext>
                  </a:extLst>
                </a:hlinkClick>
              </a:rPr>
              <a:t>Psychosocial risk assessment tool – (SafeWork SA)</a:t>
            </a:r>
            <a:endParaRPr lang="en-AU" sz="1400" dirty="0">
              <a:solidFill>
                <a:srgbClr val="003B5E"/>
              </a:solidFill>
            </a:endParaRPr>
          </a:p>
          <a:p>
            <a:pPr lvl="1">
              <a:lnSpc>
                <a:spcPct val="110000"/>
              </a:lnSpc>
            </a:pPr>
            <a:r>
              <a:rPr lang="en-AU" sz="1400" dirty="0">
                <a:solidFill>
                  <a:srgbClr val="003B5E"/>
                </a:solidFill>
              </a:rPr>
              <a:t>This risk assessment tool is designed to help employers meet their legal obligations to manage risks associated with psychological injury</a:t>
            </a:r>
          </a:p>
          <a:p>
            <a:r>
              <a:rPr lang="en-AU" sz="1400" dirty="0">
                <a:solidFill>
                  <a:srgbClr val="003B5E"/>
                </a:solidFill>
                <a:hlinkClick r:id="rId6">
                  <a:extLst>
                    <a:ext uri="{A12FA001-AC4F-418D-AE19-62706E023703}">
                      <ahyp:hlinkClr xmlns:ahyp="http://schemas.microsoft.com/office/drawing/2018/hyperlinkcolor" val="tx"/>
                    </a:ext>
                  </a:extLst>
                </a:hlinkClick>
              </a:rPr>
              <a:t>Focus group guide</a:t>
            </a:r>
            <a:endParaRPr lang="en-AU" sz="1400" dirty="0">
              <a:solidFill>
                <a:srgbClr val="003B5E"/>
              </a:solidFill>
            </a:endParaRPr>
          </a:p>
          <a:p>
            <a:pPr lvl="1"/>
            <a:r>
              <a:rPr lang="en-AU" sz="1400" dirty="0">
                <a:solidFill>
                  <a:srgbClr val="003B5E"/>
                </a:solidFill>
              </a:rPr>
              <a:t>Focus groups can help you identify and analyse emerging psychosocial hazards and inform future planning identified in the risk assessment process. They’re ideal for consulting with workers and enable the collection of meaningful data on people’s perceptions of their work environment.</a:t>
            </a:r>
          </a:p>
          <a:p>
            <a:pPr marL="0" lvl="1"/>
            <a:r>
              <a:rPr lang="en-AU" sz="1400" dirty="0">
                <a:solidFill>
                  <a:srgbClr val="003B5E"/>
                </a:solidFill>
                <a:hlinkClick r:id="rId7">
                  <a:extLst>
                    <a:ext uri="{A12FA001-AC4F-418D-AE19-62706E023703}">
                      <ahyp:hlinkClr xmlns:ahyp="http://schemas.microsoft.com/office/drawing/2018/hyperlinkcolor" val="tx"/>
                    </a:ext>
                  </a:extLst>
                </a:hlinkClick>
              </a:rPr>
              <a:t>People at Work psychosocial risk assessment tool (state/territory WHS regulators)</a:t>
            </a:r>
            <a:endParaRPr lang="en-AU" sz="1400" dirty="0">
              <a:solidFill>
                <a:srgbClr val="003B5E"/>
              </a:solidFill>
            </a:endParaRPr>
          </a:p>
          <a:p>
            <a:pPr marL="439738" lvl="1">
              <a:lnSpc>
                <a:spcPct val="110000"/>
              </a:lnSpc>
            </a:pPr>
            <a:r>
              <a:rPr lang="en-AU" sz="1400" dirty="0">
                <a:solidFill>
                  <a:srgbClr val="003B5E"/>
                </a:solidFill>
              </a:rPr>
              <a:t>A validated survey-based measurement tool that aims to help organisations identify and manage psychosocial risk. </a:t>
            </a:r>
          </a:p>
          <a:p>
            <a:pPr marL="0" indent="0">
              <a:buNone/>
            </a:pPr>
            <a:endParaRPr lang="en-AU" sz="1400" dirty="0">
              <a:solidFill>
                <a:srgbClr val="FF0000"/>
              </a:solidFill>
            </a:endParaRPr>
          </a:p>
        </p:txBody>
      </p:sp>
      <p:sp>
        <p:nvSpPr>
          <p:cNvPr id="4" name="Slide Number Placeholder 3"/>
          <p:cNvSpPr>
            <a:spLocks noGrp="1"/>
          </p:cNvSpPr>
          <p:nvPr>
            <p:ph type="sldNum" sz="quarter" idx="4294967295"/>
          </p:nvPr>
        </p:nvSpPr>
        <p:spPr>
          <a:xfrm>
            <a:off x="0" y="6208713"/>
            <a:ext cx="523875" cy="179387"/>
          </a:xfrm>
          <a:prstGeom prst="rect">
            <a:avLst/>
          </a:prstGeom>
        </p:spPr>
        <p:txBody>
          <a:bodyPr/>
          <a:lstStyle/>
          <a:p>
            <a:fld id="{252E584C-5422-41DC-83E7-5E1A737AF620}" type="slidenum">
              <a:rPr lang="en-AU" smtClean="0"/>
              <a:pPr/>
              <a:t>15</a:t>
            </a:fld>
            <a:endParaRPr lang="en-AU"/>
          </a:p>
        </p:txBody>
      </p:sp>
    </p:spTree>
    <p:extLst>
      <p:ext uri="{BB962C8B-B14F-4D97-AF65-F5344CB8AC3E}">
        <p14:creationId xmlns:p14="http://schemas.microsoft.com/office/powerpoint/2010/main" val="319234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heel(1)">
                                      <p:cBhvr>
                                        <p:cTn id="21" dur="2000"/>
                                        <p:tgtEl>
                                          <p:spTgt spid="3">
                                            <p:txEl>
                                              <p:pRg st="4" end="4"/>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heel(1)">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 calcmode="lin" valueType="num">
                                      <p:cBhvr>
                                        <p:cTn id="3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6B3930-4813-DC83-5B0F-0FA4179FB11E}"/>
              </a:ext>
            </a:extLst>
          </p:cNvPr>
          <p:cNvSpPr>
            <a:spLocks noGrp="1"/>
          </p:cNvSpPr>
          <p:nvPr>
            <p:ph type="title"/>
          </p:nvPr>
        </p:nvSpPr>
        <p:spPr/>
        <p:txBody>
          <a:bodyPr>
            <a:normAutofit/>
          </a:bodyPr>
          <a:lstStyle/>
          <a:p>
            <a:r>
              <a:rPr lang="en-AU"/>
              <a:t>What should organisations do now?...</a:t>
            </a:r>
          </a:p>
        </p:txBody>
      </p:sp>
      <p:sp>
        <p:nvSpPr>
          <p:cNvPr id="2" name="Content Placeholder 1">
            <a:extLst>
              <a:ext uri="{FF2B5EF4-FFF2-40B4-BE49-F238E27FC236}">
                <a16:creationId xmlns:a16="http://schemas.microsoft.com/office/drawing/2014/main" id="{1A13F755-E4BA-634F-06EC-F2A054E5E054}"/>
              </a:ext>
            </a:extLst>
          </p:cNvPr>
          <p:cNvSpPr>
            <a:spLocks noGrp="1"/>
          </p:cNvSpPr>
          <p:nvPr>
            <p:ph idx="1"/>
          </p:nvPr>
        </p:nvSpPr>
        <p:spPr/>
        <p:txBody>
          <a:bodyPr>
            <a:normAutofit fontScale="92500" lnSpcReduction="10000"/>
          </a:bodyPr>
          <a:lstStyle/>
          <a:p>
            <a:pPr marL="450850" indent="-450850">
              <a:lnSpc>
                <a:spcPct val="100000"/>
              </a:lnSpc>
              <a:spcBef>
                <a:spcPts val="0"/>
              </a:spcBef>
              <a:spcAft>
                <a:spcPts val="600"/>
              </a:spcAft>
              <a:buClr>
                <a:srgbClr val="4559A6"/>
              </a:buClr>
              <a:buFont typeface="Wingdings" panose="05000000000000000000" pitchFamily="2" charset="2"/>
              <a:buChar char="§"/>
            </a:pPr>
            <a:r>
              <a:rPr lang="en-AU" sz="2600" dirty="0">
                <a:solidFill>
                  <a:schemeClr val="tx2"/>
                </a:solidFill>
              </a:rPr>
              <a:t>Treat psychosocial risks, including sexual harassment, like any other WHS risk</a:t>
            </a:r>
          </a:p>
          <a:p>
            <a:pPr marL="450850" indent="-450850">
              <a:lnSpc>
                <a:spcPct val="100000"/>
              </a:lnSpc>
              <a:spcBef>
                <a:spcPts val="0"/>
              </a:spcBef>
              <a:spcAft>
                <a:spcPts val="600"/>
              </a:spcAft>
              <a:buClr>
                <a:srgbClr val="4559A6"/>
              </a:buClr>
              <a:buFont typeface="Wingdings" panose="05000000000000000000" pitchFamily="2" charset="2"/>
              <a:buChar char="§"/>
            </a:pPr>
            <a:endParaRPr lang="en-AU" sz="2600" dirty="0">
              <a:solidFill>
                <a:schemeClr val="tx2"/>
              </a:solidFill>
            </a:endParaRPr>
          </a:p>
          <a:p>
            <a:pPr marL="450850" indent="-450850">
              <a:lnSpc>
                <a:spcPct val="100000"/>
              </a:lnSpc>
              <a:spcBef>
                <a:spcPts val="0"/>
              </a:spcBef>
              <a:spcAft>
                <a:spcPts val="600"/>
              </a:spcAft>
              <a:buClr>
                <a:srgbClr val="4559A6"/>
              </a:buClr>
              <a:buFont typeface="Wingdings" panose="05000000000000000000" pitchFamily="2" charset="2"/>
              <a:buChar char="§"/>
            </a:pPr>
            <a:r>
              <a:rPr lang="en-AU" sz="2600" dirty="0">
                <a:solidFill>
                  <a:schemeClr val="tx2"/>
                </a:solidFill>
              </a:rPr>
              <a:t>Review your existing WHS systems</a:t>
            </a:r>
          </a:p>
          <a:p>
            <a:pPr marL="450850" indent="-450850">
              <a:lnSpc>
                <a:spcPct val="100000"/>
              </a:lnSpc>
              <a:spcBef>
                <a:spcPts val="0"/>
              </a:spcBef>
              <a:spcAft>
                <a:spcPts val="600"/>
              </a:spcAft>
              <a:buClr>
                <a:srgbClr val="4559A6"/>
              </a:buClr>
              <a:buFont typeface="Wingdings" panose="05000000000000000000" pitchFamily="2" charset="2"/>
              <a:buChar char="§"/>
            </a:pPr>
            <a:endParaRPr lang="en-AU" sz="2600" dirty="0">
              <a:solidFill>
                <a:schemeClr val="tx2"/>
              </a:solidFill>
            </a:endParaRPr>
          </a:p>
          <a:p>
            <a:pPr marL="450850" indent="-450850">
              <a:lnSpc>
                <a:spcPct val="100000"/>
              </a:lnSpc>
              <a:spcBef>
                <a:spcPts val="0"/>
              </a:spcBef>
              <a:spcAft>
                <a:spcPts val="600"/>
              </a:spcAft>
              <a:buClr>
                <a:srgbClr val="4559A6"/>
              </a:buClr>
              <a:buFont typeface="Wingdings" panose="05000000000000000000" pitchFamily="2" charset="2"/>
              <a:buChar char="§"/>
            </a:pPr>
            <a:r>
              <a:rPr lang="en-AU" sz="2600" dirty="0">
                <a:solidFill>
                  <a:schemeClr val="tx2"/>
                </a:solidFill>
              </a:rPr>
              <a:t>Consult, consult and consult some more! </a:t>
            </a:r>
          </a:p>
          <a:p>
            <a:pPr marL="450850" indent="-450850">
              <a:lnSpc>
                <a:spcPct val="100000"/>
              </a:lnSpc>
              <a:spcBef>
                <a:spcPts val="0"/>
              </a:spcBef>
              <a:spcAft>
                <a:spcPts val="600"/>
              </a:spcAft>
              <a:buClr>
                <a:srgbClr val="4559A6"/>
              </a:buClr>
              <a:buFont typeface="Wingdings" panose="05000000000000000000" pitchFamily="2" charset="2"/>
              <a:buChar char="§"/>
            </a:pPr>
            <a:endParaRPr lang="en-AU" sz="2600" dirty="0">
              <a:solidFill>
                <a:schemeClr val="tx2"/>
              </a:solidFill>
            </a:endParaRPr>
          </a:p>
          <a:p>
            <a:pPr marL="450850" indent="-450850">
              <a:lnSpc>
                <a:spcPct val="100000"/>
              </a:lnSpc>
              <a:spcBef>
                <a:spcPts val="0"/>
              </a:spcBef>
              <a:spcAft>
                <a:spcPts val="600"/>
              </a:spcAft>
              <a:buClr>
                <a:srgbClr val="4559A6"/>
              </a:buClr>
              <a:buFont typeface="Wingdings" panose="05000000000000000000" pitchFamily="2" charset="2"/>
              <a:buChar char="§"/>
            </a:pPr>
            <a:r>
              <a:rPr lang="en-AU" sz="2600" dirty="0">
                <a:solidFill>
                  <a:schemeClr val="tx2"/>
                </a:solidFill>
              </a:rPr>
              <a:t>Maintain up-to-date knowledge</a:t>
            </a:r>
          </a:p>
          <a:p>
            <a:pPr marL="0" indent="0">
              <a:buNone/>
            </a:pPr>
            <a:endParaRPr lang="en-AU" sz="2600" dirty="0"/>
          </a:p>
          <a:p>
            <a:pPr marL="0" indent="0">
              <a:buNone/>
            </a:pPr>
            <a:endParaRPr lang="en-AU" dirty="0"/>
          </a:p>
        </p:txBody>
      </p:sp>
    </p:spTree>
    <p:extLst>
      <p:ext uri="{BB962C8B-B14F-4D97-AF65-F5344CB8AC3E}">
        <p14:creationId xmlns:p14="http://schemas.microsoft.com/office/powerpoint/2010/main" val="239766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down)">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heel(1)">
                                      <p:cBhvr>
                                        <p:cTn id="19" dur="20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 calcmode="lin" valueType="num">
                                      <p:cBhvr additive="base">
                                        <p:cTn id="2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6B3930-4813-DC83-5B0F-0FA4179FB11E}"/>
              </a:ext>
            </a:extLst>
          </p:cNvPr>
          <p:cNvSpPr>
            <a:spLocks noGrp="1"/>
          </p:cNvSpPr>
          <p:nvPr>
            <p:ph type="title"/>
          </p:nvPr>
        </p:nvSpPr>
        <p:spPr/>
        <p:txBody>
          <a:bodyPr>
            <a:normAutofit/>
          </a:bodyPr>
          <a:lstStyle/>
          <a:p>
            <a:r>
              <a:rPr lang="en-AU"/>
              <a:t>What should organisations do now?...</a:t>
            </a:r>
          </a:p>
        </p:txBody>
      </p:sp>
      <p:sp>
        <p:nvSpPr>
          <p:cNvPr id="2" name="Content Placeholder 1">
            <a:extLst>
              <a:ext uri="{FF2B5EF4-FFF2-40B4-BE49-F238E27FC236}">
                <a16:creationId xmlns:a16="http://schemas.microsoft.com/office/drawing/2014/main" id="{1A13F755-E4BA-634F-06EC-F2A054E5E054}"/>
              </a:ext>
            </a:extLst>
          </p:cNvPr>
          <p:cNvSpPr>
            <a:spLocks noGrp="1"/>
          </p:cNvSpPr>
          <p:nvPr>
            <p:ph idx="1"/>
          </p:nvPr>
        </p:nvSpPr>
        <p:spPr>
          <a:xfrm>
            <a:off x="1364974" y="2332383"/>
            <a:ext cx="10346380" cy="3299791"/>
          </a:xfrm>
        </p:spPr>
        <p:txBody>
          <a:bodyPr numCol="2">
            <a:normAutofit fontScale="32500" lnSpcReduction="20000"/>
          </a:bodyPr>
          <a:lstStyle/>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Ask questions about culture</a:t>
            </a: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Be proactive</a:t>
            </a: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Officers must engage</a:t>
            </a: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Review your HR framework </a:t>
            </a: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Think outside of the box </a:t>
            </a:r>
          </a:p>
          <a:p>
            <a:pPr marL="450850" indent="-450850">
              <a:lnSpc>
                <a:spcPct val="110000"/>
              </a:lnSpc>
              <a:spcBef>
                <a:spcPts val="0"/>
              </a:spcBef>
              <a:spcAft>
                <a:spcPts val="600"/>
              </a:spcAft>
              <a:buClr>
                <a:srgbClr val="4559A6"/>
              </a:buClr>
              <a:buFont typeface="Wingdings" panose="05000000000000000000" pitchFamily="2" charset="2"/>
              <a:buChar char="§"/>
            </a:pPr>
            <a:endParaRPr lang="en-AU" sz="7400">
              <a:solidFill>
                <a:schemeClr val="tx2"/>
              </a:solidFill>
            </a:endParaRPr>
          </a:p>
          <a:p>
            <a:pPr marL="450850" indent="-450850">
              <a:lnSpc>
                <a:spcPct val="110000"/>
              </a:lnSpc>
              <a:spcBef>
                <a:spcPts val="0"/>
              </a:spcBef>
              <a:spcAft>
                <a:spcPts val="600"/>
              </a:spcAft>
              <a:buClr>
                <a:srgbClr val="4559A6"/>
              </a:buClr>
              <a:buFont typeface="Wingdings" panose="05000000000000000000" pitchFamily="2" charset="2"/>
              <a:buChar char="§"/>
            </a:pPr>
            <a:r>
              <a:rPr lang="en-AU" sz="7400">
                <a:solidFill>
                  <a:schemeClr val="tx2"/>
                </a:solidFill>
              </a:rPr>
              <a:t>Do not ‘set and forget’</a:t>
            </a:r>
          </a:p>
          <a:p>
            <a:pPr marL="0" indent="0">
              <a:buNone/>
            </a:pPr>
            <a:endParaRPr lang="en-AU"/>
          </a:p>
        </p:txBody>
      </p:sp>
    </p:spTree>
    <p:extLst>
      <p:ext uri="{BB962C8B-B14F-4D97-AF65-F5344CB8AC3E}">
        <p14:creationId xmlns:p14="http://schemas.microsoft.com/office/powerpoint/2010/main" val="18549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heel(1)">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heel(1)">
                                      <p:cBhvr>
                                        <p:cTn id="22" dur="20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 calcmode="lin" valueType="num">
                                      <p:cBhvr additive="base">
                                        <p:cTn id="2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FDF4-D6FF-EF84-749A-65CA9DDB33E5}"/>
              </a:ext>
            </a:extLst>
          </p:cNvPr>
          <p:cNvSpPr>
            <a:spLocks noGrp="1"/>
          </p:cNvSpPr>
          <p:nvPr>
            <p:ph type="title"/>
          </p:nvPr>
        </p:nvSpPr>
        <p:spPr>
          <a:xfrm>
            <a:off x="1303049" y="2419349"/>
            <a:ext cx="9585902" cy="1009651"/>
          </a:xfrm>
        </p:spPr>
        <p:txBody>
          <a:bodyPr>
            <a:noAutofit/>
          </a:bodyPr>
          <a:lstStyle/>
          <a:p>
            <a:pPr algn="ctr"/>
            <a:r>
              <a:rPr lang="en-US" sz="4800"/>
              <a:t>Mardi Webber</a:t>
            </a:r>
          </a:p>
        </p:txBody>
      </p:sp>
      <p:sp>
        <p:nvSpPr>
          <p:cNvPr id="3" name="Content Placeholder 2">
            <a:extLst>
              <a:ext uri="{FF2B5EF4-FFF2-40B4-BE49-F238E27FC236}">
                <a16:creationId xmlns:a16="http://schemas.microsoft.com/office/drawing/2014/main" id="{8E35B563-6F7A-D5A9-A352-45BBB93CBDE1}"/>
              </a:ext>
            </a:extLst>
          </p:cNvPr>
          <p:cNvSpPr>
            <a:spLocks noGrp="1"/>
          </p:cNvSpPr>
          <p:nvPr>
            <p:ph idx="1"/>
          </p:nvPr>
        </p:nvSpPr>
        <p:spPr>
          <a:xfrm>
            <a:off x="2123755" y="3429000"/>
            <a:ext cx="7944489" cy="1373909"/>
          </a:xfrm>
        </p:spPr>
        <p:txBody>
          <a:bodyPr lIns="91440" tIns="45720" rIns="91440" bIns="45720" anchor="t">
            <a:normAutofit/>
          </a:bodyPr>
          <a:lstStyle/>
          <a:p>
            <a:pPr algn="ctr"/>
            <a:r>
              <a:rPr lang="en-AU" sz="2400">
                <a:solidFill>
                  <a:schemeClr val="tx2"/>
                </a:solidFill>
                <a:latin typeface="Century Gothic"/>
              </a:rPr>
              <a:t>Mentally Healthy Workplaces Consultant</a:t>
            </a:r>
            <a:endParaRPr lang="en-AU" sz="2400">
              <a:solidFill>
                <a:schemeClr val="tx2"/>
              </a:solidFill>
            </a:endParaRPr>
          </a:p>
        </p:txBody>
      </p:sp>
      <p:pic>
        <p:nvPicPr>
          <p:cNvPr id="4" name="Content Placeholder 6" descr="A picture containing text, clipart&#10;&#10;Description automatically generated">
            <a:extLst>
              <a:ext uri="{FF2B5EF4-FFF2-40B4-BE49-F238E27FC236}">
                <a16:creationId xmlns:a16="http://schemas.microsoft.com/office/drawing/2014/main" id="{8D72B4D6-BE25-1E4C-0D93-D431BA8CC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330" y="4348419"/>
            <a:ext cx="2886464" cy="1241180"/>
          </a:xfrm>
          <a:prstGeom prst="rect">
            <a:avLst/>
          </a:prstGeom>
        </p:spPr>
      </p:pic>
    </p:spTree>
    <p:extLst>
      <p:ext uri="{BB962C8B-B14F-4D97-AF65-F5344CB8AC3E}">
        <p14:creationId xmlns:p14="http://schemas.microsoft.com/office/powerpoint/2010/main" val="363666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9A6229-998A-D8A6-94C4-38110162408F}"/>
              </a:ext>
            </a:extLst>
          </p:cNvPr>
          <p:cNvPicPr>
            <a:picLocks noChangeAspect="1"/>
          </p:cNvPicPr>
          <p:nvPr/>
        </p:nvPicPr>
        <p:blipFill rotWithShape="1">
          <a:blip r:embed="rId3"/>
          <a:srcRect l="-45" r="10683" b="64"/>
          <a:stretch/>
        </p:blipFill>
        <p:spPr>
          <a:xfrm>
            <a:off x="3048000" y="-1"/>
            <a:ext cx="9139890" cy="6857080"/>
          </a:xfrm>
          <a:prstGeom prst="rect">
            <a:avLst/>
          </a:prstGeom>
        </p:spPr>
      </p:pic>
      <p:sp>
        <p:nvSpPr>
          <p:cNvPr id="5" name="Content Placeholder 3"/>
          <p:cNvSpPr txBox="1">
            <a:spLocks/>
          </p:cNvSpPr>
          <p:nvPr/>
        </p:nvSpPr>
        <p:spPr>
          <a:xfrm>
            <a:off x="372371" y="4577473"/>
            <a:ext cx="9072746" cy="2281525"/>
          </a:xfrm>
          <a:prstGeom prst="flowChartTerminator">
            <a:avLst/>
          </a:prstGeom>
          <a:solidFill>
            <a:schemeClr val="bg1"/>
          </a:solidFill>
        </p:spPr>
        <p:txBody>
          <a:bodyPr vert="horz" lIns="91440" tIns="45720" rIns="91440" bIns="45720" rtlCol="0" anchor="t">
            <a:normAutofit/>
          </a:bodyPr>
          <a:lstStyle>
            <a:lvl1pPr marL="457189" indent="-457189" algn="l" defTabSz="1219170" rtl="0" eaLnBrk="1" latinLnBrk="0" hangingPunct="1">
              <a:spcBef>
                <a:spcPct val="20000"/>
              </a:spcBef>
              <a:buFont typeface="Arial" panose="020B0604020202020204" pitchFamily="34" charset="0"/>
              <a:buChar char="•"/>
              <a:defRPr sz="2400" kern="1200">
                <a:solidFill>
                  <a:schemeClr val="accent5"/>
                </a:solidFill>
                <a:latin typeface="Calibri" panose="020F050202020403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accent5"/>
                </a:solidFill>
                <a:latin typeface="Calibri" panose="020F050202020403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400" kern="1200">
                <a:solidFill>
                  <a:schemeClr val="accent5"/>
                </a:solidFill>
                <a:latin typeface="Calibri" panose="020F050202020403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accent5"/>
                </a:solidFill>
                <a:latin typeface="Calibri" panose="020F050202020403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kern="1200">
                <a:solidFill>
                  <a:schemeClr val="accent5"/>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prstClr val="black"/>
                </a:solidFill>
                <a:effectLst/>
                <a:uLnTx/>
                <a:uFillTx/>
                <a:latin typeface="Century Gothic"/>
              </a:rPr>
              <a:t>Creating an environment that </a:t>
            </a:r>
            <a:r>
              <a:rPr kumimoji="0" lang="en-AU" sz="2400" b="1" i="0" u="none" strike="noStrike" kern="1200" cap="none" spc="0" normalizeH="0" baseline="0" noProof="0" dirty="0">
                <a:ln>
                  <a:noFill/>
                </a:ln>
                <a:solidFill>
                  <a:prstClr val="black"/>
                </a:solidFill>
                <a:effectLst/>
                <a:uLnTx/>
                <a:uFillTx/>
                <a:latin typeface="Century Gothic"/>
              </a:rPr>
              <a:t>reduces stigma</a:t>
            </a:r>
            <a:r>
              <a:rPr kumimoji="0" lang="en-AU" sz="2400" b="0" i="0" u="none" strike="noStrike" kern="1200" cap="none" spc="0" normalizeH="0" baseline="0" noProof="0" dirty="0">
                <a:ln>
                  <a:noFill/>
                </a:ln>
                <a:solidFill>
                  <a:prstClr val="black"/>
                </a:solidFill>
                <a:effectLst/>
                <a:uLnTx/>
                <a:uFillTx/>
                <a:latin typeface="Century Gothic"/>
              </a:rPr>
              <a:t>, makes it </a:t>
            </a:r>
            <a:r>
              <a:rPr kumimoji="0" lang="en-AU" sz="2400" b="1" i="0" u="none" strike="noStrike" kern="1200" cap="none" spc="0" normalizeH="0" baseline="0" noProof="0" dirty="0">
                <a:ln>
                  <a:noFill/>
                </a:ln>
                <a:solidFill>
                  <a:prstClr val="black"/>
                </a:solidFill>
                <a:effectLst/>
                <a:uLnTx/>
                <a:uFillTx/>
                <a:latin typeface="Century Gothic"/>
              </a:rPr>
              <a:t>safe to talk</a:t>
            </a:r>
            <a:r>
              <a:rPr kumimoji="0" lang="en-AU" sz="2400" b="0" i="0" u="none" strike="noStrike" kern="1200" cap="none" spc="0" normalizeH="0" baseline="0" noProof="0" dirty="0">
                <a:ln>
                  <a:noFill/>
                </a:ln>
                <a:solidFill>
                  <a:prstClr val="black"/>
                </a:solidFill>
                <a:effectLst/>
                <a:uLnTx/>
                <a:uFillTx/>
                <a:latin typeface="Century Gothic"/>
              </a:rPr>
              <a:t>, supports </a:t>
            </a:r>
            <a:r>
              <a:rPr kumimoji="0" lang="en-AU" sz="2400" b="1" i="0" u="none" strike="noStrike" kern="1200" cap="none" spc="0" normalizeH="0" baseline="0" noProof="0" dirty="0">
                <a:ln>
                  <a:noFill/>
                </a:ln>
                <a:solidFill>
                  <a:prstClr val="black"/>
                </a:solidFill>
                <a:effectLst/>
                <a:uLnTx/>
                <a:uFillTx/>
                <a:latin typeface="Century Gothic"/>
              </a:rPr>
              <a:t>early intervention</a:t>
            </a:r>
            <a:r>
              <a:rPr kumimoji="0" lang="en-AU" sz="2400" b="0" i="0" u="none" strike="noStrike" kern="1200" cap="none" spc="0" normalizeH="0" baseline="0" noProof="0" dirty="0">
                <a:ln>
                  <a:noFill/>
                </a:ln>
                <a:solidFill>
                  <a:prstClr val="black"/>
                </a:solidFill>
                <a:effectLst/>
                <a:uLnTx/>
                <a:uFillTx/>
                <a:latin typeface="Century Gothic"/>
              </a:rPr>
              <a:t>, and ensures people in the business are able to recognise, respond, and refer to appropriate support services.</a:t>
            </a:r>
            <a:endParaRPr lang="en-AU" sz="2400" b="0" i="0" u="none" strike="noStrike" kern="1200" cap="none" spc="0" normalizeH="0" baseline="0" noProof="0" dirty="0">
              <a:ln>
                <a:noFill/>
              </a:ln>
              <a:solidFill>
                <a:prstClr val="black"/>
              </a:solidFill>
              <a:effectLst/>
              <a:uLnTx/>
              <a:uFillTx/>
              <a:latin typeface="Century Gothic"/>
            </a:endParaRPr>
          </a:p>
        </p:txBody>
      </p:sp>
      <p:pic>
        <p:nvPicPr>
          <p:cNvPr id="6" name="Picture 5">
            <a:extLst>
              <a:ext uri="{FF2B5EF4-FFF2-40B4-BE49-F238E27FC236}">
                <a16:creationId xmlns:a16="http://schemas.microsoft.com/office/drawing/2014/main" id="{278FAB98-02BA-C466-3A9E-6A10BE6F5135}"/>
              </a:ext>
            </a:extLst>
          </p:cNvPr>
          <p:cNvPicPr>
            <a:picLocks noChangeAspect="1"/>
          </p:cNvPicPr>
          <p:nvPr/>
        </p:nvPicPr>
        <p:blipFill>
          <a:blip r:embed="rId4"/>
          <a:stretch>
            <a:fillRect/>
          </a:stretch>
        </p:blipFill>
        <p:spPr>
          <a:xfrm>
            <a:off x="79833" y="882260"/>
            <a:ext cx="2770242" cy="834381"/>
          </a:xfrm>
          <a:prstGeom prst="rect">
            <a:avLst/>
          </a:prstGeom>
        </p:spPr>
      </p:pic>
    </p:spTree>
    <p:extLst>
      <p:ext uri="{BB962C8B-B14F-4D97-AF65-F5344CB8AC3E}">
        <p14:creationId xmlns:p14="http://schemas.microsoft.com/office/powerpoint/2010/main" val="147051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FDF4-D6FF-EF84-749A-65CA9DDB33E5}"/>
              </a:ext>
            </a:extLst>
          </p:cNvPr>
          <p:cNvSpPr>
            <a:spLocks noGrp="1"/>
          </p:cNvSpPr>
          <p:nvPr>
            <p:ph type="title"/>
          </p:nvPr>
        </p:nvSpPr>
        <p:spPr>
          <a:xfrm>
            <a:off x="1364974" y="1225826"/>
            <a:ext cx="8524827" cy="1009651"/>
          </a:xfrm>
        </p:spPr>
        <p:txBody>
          <a:bodyPr/>
          <a:lstStyle/>
          <a:p>
            <a:r>
              <a:rPr lang="en-US"/>
              <a:t>Acknowledgment of Country</a:t>
            </a:r>
          </a:p>
        </p:txBody>
      </p:sp>
      <p:sp>
        <p:nvSpPr>
          <p:cNvPr id="3" name="Content Placeholder 2">
            <a:extLst>
              <a:ext uri="{FF2B5EF4-FFF2-40B4-BE49-F238E27FC236}">
                <a16:creationId xmlns:a16="http://schemas.microsoft.com/office/drawing/2014/main" id="{8E35B563-6F7A-D5A9-A352-45BBB93CBDE1}"/>
              </a:ext>
            </a:extLst>
          </p:cNvPr>
          <p:cNvSpPr>
            <a:spLocks noGrp="1"/>
          </p:cNvSpPr>
          <p:nvPr>
            <p:ph idx="1"/>
          </p:nvPr>
        </p:nvSpPr>
        <p:spPr>
          <a:xfrm>
            <a:off x="1364974" y="2332383"/>
            <a:ext cx="8524827" cy="3299791"/>
          </a:xfrm>
        </p:spPr>
        <p:txBody>
          <a:bodyPr>
            <a:normAutofit lnSpcReduction="10000"/>
          </a:bodyPr>
          <a:lstStyle/>
          <a:p>
            <a:r>
              <a:rPr lang="en-AU">
                <a:solidFill>
                  <a:schemeClr val="tx2"/>
                </a:solidFill>
              </a:rPr>
              <a:t>We acknowledge this land that we meet on today is the traditional lands for the Kaurna people and that we respect their spiritual relationship with their country.</a:t>
            </a:r>
          </a:p>
          <a:p>
            <a:endParaRPr lang="en-AU">
              <a:solidFill>
                <a:schemeClr val="tx2"/>
              </a:solidFill>
            </a:endParaRPr>
          </a:p>
          <a:p>
            <a:r>
              <a:rPr lang="en-AU">
                <a:solidFill>
                  <a:schemeClr val="tx2"/>
                </a:solidFill>
              </a:rPr>
              <a:t>We also acknowledge the Kaurna people as the custodians of the Adelaide region and that their cultural and heritage beliefs are still as important to the living Kaurna people today.</a:t>
            </a:r>
          </a:p>
          <a:p>
            <a:endParaRPr lang="en-AU">
              <a:solidFill>
                <a:schemeClr val="tx2"/>
              </a:solidFill>
            </a:endParaRPr>
          </a:p>
          <a:p>
            <a:r>
              <a:rPr lang="en-AU">
                <a:solidFill>
                  <a:schemeClr val="tx2"/>
                </a:solidFill>
              </a:rPr>
              <a:t>We also pay respects to the cultural authority of Aboriginal people attending from other areas of South Australia and Australia.</a:t>
            </a:r>
          </a:p>
        </p:txBody>
      </p:sp>
    </p:spTree>
    <p:extLst>
      <p:ext uri="{BB962C8B-B14F-4D97-AF65-F5344CB8AC3E}">
        <p14:creationId xmlns:p14="http://schemas.microsoft.com/office/powerpoint/2010/main" val="1918892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297" y="665040"/>
            <a:ext cx="9435548" cy="1009651"/>
          </a:xfrm>
        </p:spPr>
        <p:txBody>
          <a:bodyPr vert="horz" lIns="91440" tIns="45720" rIns="91440" bIns="45720" rtlCol="0" anchor="ctr">
            <a:normAutofit/>
          </a:bodyPr>
          <a:lstStyle/>
          <a:p>
            <a:r>
              <a:rPr lang="en-AU" b="1">
                <a:solidFill>
                  <a:srgbClr val="009C8C"/>
                </a:solidFill>
                <a:latin typeface="Century Gothic"/>
              </a:rPr>
              <a:t>Reduce mental health related stigma</a:t>
            </a:r>
          </a:p>
        </p:txBody>
      </p:sp>
      <p:sp>
        <p:nvSpPr>
          <p:cNvPr id="3" name="Content Placeholder 2"/>
          <p:cNvSpPr>
            <a:spLocks noGrp="1"/>
          </p:cNvSpPr>
          <p:nvPr>
            <p:ph idx="1"/>
          </p:nvPr>
        </p:nvSpPr>
        <p:spPr>
          <a:xfrm>
            <a:off x="315858" y="2388343"/>
            <a:ext cx="6685449" cy="4467713"/>
          </a:xfrm>
        </p:spPr>
        <p:txBody>
          <a:bodyPr vert="horz" lIns="91440" tIns="45720" rIns="91440" bIns="45720" rtlCol="0" anchor="t">
            <a:normAutofit fontScale="77500" lnSpcReduction="20000"/>
          </a:bodyPr>
          <a:lstStyle/>
          <a:p>
            <a:pPr marL="0" indent="0">
              <a:lnSpc>
                <a:spcPct val="120000"/>
              </a:lnSpc>
              <a:spcBef>
                <a:spcPts val="0"/>
              </a:spcBef>
              <a:spcAft>
                <a:spcPts val="600"/>
              </a:spcAft>
              <a:buClr>
                <a:srgbClr val="4559A6"/>
              </a:buClr>
              <a:buNone/>
            </a:pPr>
            <a:r>
              <a:rPr lang="en-AU" sz="2400" b="1">
                <a:solidFill>
                  <a:schemeClr val="tx2"/>
                </a:solidFill>
                <a:latin typeface="Century Gothic" panose="020B0502020202020204" pitchFamily="34" charset="0"/>
              </a:rPr>
              <a:t>What is it?</a:t>
            </a:r>
            <a:endParaRPr lang="en-US"/>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Negative stereotypes, prejudice and discrimination towards people experiencing mental health issues</a:t>
            </a:r>
            <a:endParaRPr lang="en-AU" sz="2400">
              <a:solidFill>
                <a:schemeClr val="tx2"/>
              </a:solidFill>
            </a:endParaRPr>
          </a:p>
          <a:p>
            <a:pPr marL="0" indent="0">
              <a:lnSpc>
                <a:spcPct val="120000"/>
              </a:lnSpc>
              <a:spcBef>
                <a:spcPts val="0"/>
              </a:spcBef>
              <a:spcAft>
                <a:spcPts val="600"/>
              </a:spcAft>
              <a:buClr>
                <a:srgbClr val="4559A6"/>
              </a:buClr>
              <a:buNone/>
            </a:pPr>
            <a:r>
              <a:rPr lang="en-AU" sz="2400" b="1">
                <a:solidFill>
                  <a:schemeClr val="tx2"/>
                </a:solidFill>
                <a:latin typeface="Century Gothic" panose="020B0502020202020204" pitchFamily="34" charset="0"/>
              </a:rPr>
              <a:t>What to do?</a:t>
            </a:r>
            <a:endParaRPr lang="en-AU" sz="2400" b="1">
              <a:solidFill>
                <a:schemeClr val="tx2"/>
              </a:solidFill>
            </a:endParaRPr>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Learn more about mental health and how best to respond </a:t>
            </a:r>
            <a:endParaRPr lang="en-AU" sz="2400">
              <a:solidFill>
                <a:schemeClr val="tx2"/>
              </a:solidFill>
            </a:endParaRPr>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Create an inclusive and respectful culture </a:t>
            </a:r>
            <a:endParaRPr lang="en-AU" sz="2400">
              <a:solidFill>
                <a:schemeClr val="tx2"/>
              </a:solidFill>
            </a:endParaRPr>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Educate staff about mental health </a:t>
            </a:r>
            <a:endParaRPr lang="en-AU" sz="2400">
              <a:solidFill>
                <a:schemeClr val="tx2"/>
              </a:solidFill>
            </a:endParaRPr>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Speak openly about mental health in the workplace</a:t>
            </a:r>
            <a:endParaRPr lang="en-AU" sz="2400">
              <a:solidFill>
                <a:schemeClr val="tx2"/>
              </a:solidFill>
            </a:endParaRPr>
          </a:p>
          <a:p>
            <a:pPr marL="450850" indent="-450850">
              <a:lnSpc>
                <a:spcPct val="120000"/>
              </a:lnSpc>
              <a:spcBef>
                <a:spcPts val="0"/>
              </a:spcBef>
              <a:spcAft>
                <a:spcPts val="600"/>
              </a:spcAft>
              <a:buClr>
                <a:srgbClr val="4559A6"/>
              </a:buClr>
              <a:buFont typeface="Wingdings" panose="05000000000000000000" pitchFamily="2" charset="2"/>
              <a:buChar char="§"/>
            </a:pPr>
            <a:r>
              <a:rPr lang="en-AU" sz="2400">
                <a:solidFill>
                  <a:schemeClr val="tx2"/>
                </a:solidFill>
                <a:latin typeface="Century Gothic" panose="020B0502020202020204" pitchFamily="34" charset="0"/>
              </a:rPr>
              <a:t>Have regular conversations with staff and check on their wellbeing.</a:t>
            </a:r>
            <a:endParaRPr lang="en-AU" sz="2400">
              <a:solidFill>
                <a:schemeClr val="tx2"/>
              </a:solidFill>
            </a:endParaRPr>
          </a:p>
          <a:p>
            <a:pPr>
              <a:lnSpc>
                <a:spcPct val="90000"/>
              </a:lnSpc>
            </a:pPr>
            <a:endParaRPr lang="en-AU" sz="2000"/>
          </a:p>
          <a:p>
            <a:pPr>
              <a:lnSpc>
                <a:spcPct val="90000"/>
              </a:lnSpc>
            </a:pPr>
            <a:endParaRPr lang="en-AU" sz="1700"/>
          </a:p>
        </p:txBody>
      </p:sp>
      <p:sp>
        <p:nvSpPr>
          <p:cNvPr id="1038" name="Text Placeholder 4">
            <a:extLst>
              <a:ext uri="{FF2B5EF4-FFF2-40B4-BE49-F238E27FC236}">
                <a16:creationId xmlns:a16="http://schemas.microsoft.com/office/drawing/2014/main" id="{322B0D8A-0305-95B5-4AAA-B0DCF2A817E2}"/>
              </a:ext>
            </a:extLst>
          </p:cNvPr>
          <p:cNvSpPr>
            <a:spLocks noGrp="1"/>
          </p:cNvSpPr>
          <p:nvPr>
            <p:ph type="body" idx="4294967295"/>
          </p:nvPr>
        </p:nvSpPr>
        <p:spPr>
          <a:xfrm>
            <a:off x="6486580" y="1799490"/>
            <a:ext cx="5389562" cy="639762"/>
          </a:xfrm>
          <a:prstGeom prst="rect">
            <a:avLst/>
          </a:prstGeom>
        </p:spPr>
        <p:txBody>
          <a:bodyPr lIns="91440" tIns="45720" rIns="91440" bIns="45720" anchor="t">
            <a:normAutofit/>
          </a:bodyPr>
          <a:lstStyle/>
          <a:p>
            <a:pPr marL="0" indent="0">
              <a:buNone/>
            </a:pPr>
            <a:r>
              <a:rPr lang="en-US" b="1">
                <a:solidFill>
                  <a:srgbClr val="002060"/>
                </a:solidFill>
                <a:latin typeface="Century Gothic"/>
                <a:ea typeface="+mj-ea"/>
                <a:cs typeface="+mj-cs"/>
              </a:rPr>
              <a:t>Management play a key role </a:t>
            </a:r>
          </a:p>
        </p:txBody>
      </p:sp>
      <p:pic>
        <p:nvPicPr>
          <p:cNvPr id="1026" name="Picture 2" descr="Manager Support During Downsizing | Merit Solutions Australia">
            <a:extLst>
              <a:ext uri="{FF2B5EF4-FFF2-40B4-BE49-F238E27FC236}">
                <a16:creationId xmlns:a16="http://schemas.microsoft.com/office/drawing/2014/main" id="{E5F3021A-12D0-17C2-F87C-EBA47AAB1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25" r="9856" b="-2"/>
          <a:stretch/>
        </p:blipFill>
        <p:spPr bwMode="auto">
          <a:xfrm>
            <a:off x="7307957" y="2388343"/>
            <a:ext cx="4500477" cy="329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257" y="846302"/>
            <a:ext cx="9435548" cy="1009651"/>
          </a:xfrm>
        </p:spPr>
        <p:txBody>
          <a:bodyPr lIns="91440" tIns="45720" rIns="91440" bIns="45720" anchor="t">
            <a:normAutofit/>
          </a:bodyPr>
          <a:lstStyle/>
          <a:p>
            <a:r>
              <a:rPr lang="en-AU" b="1">
                <a:solidFill>
                  <a:srgbClr val="009C8C"/>
                </a:solidFill>
                <a:latin typeface="Century Gothic"/>
              </a:rPr>
              <a:t>Have supportive conversations</a:t>
            </a:r>
            <a:r>
              <a:rPr lang="en-AU">
                <a:solidFill>
                  <a:srgbClr val="009C8C"/>
                </a:solidFill>
                <a:latin typeface="Century Gothic"/>
              </a:rPr>
              <a:t> </a:t>
            </a:r>
            <a:endParaRPr lang="en-AU" b="1">
              <a:solidFill>
                <a:srgbClr val="009C8C"/>
              </a:solidFill>
              <a:latin typeface="Century Gothic"/>
            </a:endParaRPr>
          </a:p>
        </p:txBody>
      </p:sp>
      <p:pic>
        <p:nvPicPr>
          <p:cNvPr id="9" name="Picture 8">
            <a:extLst>
              <a:ext uri="{FF2B5EF4-FFF2-40B4-BE49-F238E27FC236}">
                <a16:creationId xmlns:a16="http://schemas.microsoft.com/office/drawing/2014/main" id="{E38D80EA-7CFF-1596-3AB3-BB855A9FDB61}"/>
              </a:ext>
            </a:extLst>
          </p:cNvPr>
          <p:cNvPicPr>
            <a:picLocks noChangeAspect="1"/>
          </p:cNvPicPr>
          <p:nvPr/>
        </p:nvPicPr>
        <p:blipFill>
          <a:blip r:embed="rId3"/>
          <a:stretch>
            <a:fillRect/>
          </a:stretch>
        </p:blipFill>
        <p:spPr>
          <a:xfrm>
            <a:off x="1785883" y="3644950"/>
            <a:ext cx="8028250" cy="2260981"/>
          </a:xfrm>
          <a:prstGeom prst="rect">
            <a:avLst/>
          </a:prstGeom>
        </p:spPr>
      </p:pic>
      <p:sp>
        <p:nvSpPr>
          <p:cNvPr id="10" name="TextBox 9">
            <a:extLst>
              <a:ext uri="{FF2B5EF4-FFF2-40B4-BE49-F238E27FC236}">
                <a16:creationId xmlns:a16="http://schemas.microsoft.com/office/drawing/2014/main" id="{1E3A2133-5282-C05F-3E44-EC6A13102A51}"/>
              </a:ext>
            </a:extLst>
          </p:cNvPr>
          <p:cNvSpPr txBox="1"/>
          <p:nvPr/>
        </p:nvSpPr>
        <p:spPr>
          <a:xfrm>
            <a:off x="1211257" y="1619844"/>
            <a:ext cx="10515600" cy="2831544"/>
          </a:xfrm>
          <a:prstGeom prst="rect">
            <a:avLst/>
          </a:prstGeom>
          <a:noFill/>
        </p:spPr>
        <p:txBody>
          <a:bodyPr wrap="square" lIns="91440" tIns="45720" rIns="91440" bIns="45720" rtlCol="0" anchor="t">
            <a:spAutoFit/>
          </a:bodyPr>
          <a:lstStyle/>
          <a:p>
            <a:pPr marL="450850" indent="-450850">
              <a:spcAft>
                <a:spcPts val="600"/>
              </a:spcAft>
              <a:buClr>
                <a:srgbClr val="4559A6"/>
              </a:buClr>
              <a:buFont typeface="Wingdings" panose="05000000000000000000" pitchFamily="2" charset="2"/>
              <a:buChar char="§"/>
            </a:pPr>
            <a:r>
              <a:rPr lang="en-AU" sz="2200" dirty="0">
                <a:solidFill>
                  <a:schemeClr val="tx2"/>
                </a:solidFill>
                <a:latin typeface="Century Gothic" panose="020B0502020202020204" pitchFamily="34" charset="0"/>
              </a:rPr>
              <a:t>Knowledge and skills to have supportive conversations e.g. mental health first aid</a:t>
            </a:r>
            <a:endParaRPr lang="en-US" dirty="0">
              <a:ea typeface="Calibri" panose="020F0502020204030204"/>
              <a:cs typeface="Calibri" panose="020F0502020204030204"/>
            </a:endParaRPr>
          </a:p>
          <a:p>
            <a:pPr marL="450850" indent="-450850">
              <a:spcAft>
                <a:spcPts val="600"/>
              </a:spcAft>
              <a:buClr>
                <a:srgbClr val="4559A6"/>
              </a:buClr>
              <a:buFont typeface="Wingdings" panose="05000000000000000000" pitchFamily="2" charset="2"/>
              <a:buChar char="§"/>
            </a:pPr>
            <a:r>
              <a:rPr lang="en-AU" sz="2200" dirty="0">
                <a:solidFill>
                  <a:schemeClr val="tx2"/>
                </a:solidFill>
                <a:latin typeface="Century Gothic" panose="020B0502020202020204" pitchFamily="34" charset="0"/>
              </a:rPr>
              <a:t>Recognise the signs that someone is stressed or struggling e.g. changes in behaviour, work performance or attendance</a:t>
            </a:r>
          </a:p>
          <a:p>
            <a:pPr marL="450850" indent="-450850">
              <a:spcAft>
                <a:spcPts val="600"/>
              </a:spcAft>
              <a:buClr>
                <a:srgbClr val="4559A6"/>
              </a:buClr>
              <a:buFont typeface="Wingdings" panose="05000000000000000000" pitchFamily="2" charset="2"/>
              <a:buChar char="§"/>
            </a:pPr>
            <a:r>
              <a:rPr lang="en-AU" sz="2200" dirty="0">
                <a:solidFill>
                  <a:schemeClr val="tx2"/>
                </a:solidFill>
                <a:latin typeface="Century Gothic" panose="020B0502020202020204" pitchFamily="34" charset="0"/>
              </a:rPr>
              <a:t>Reach out early and have supportive conversations </a:t>
            </a:r>
          </a:p>
          <a:p>
            <a:pPr marL="450850" indent="-450850">
              <a:spcAft>
                <a:spcPts val="600"/>
              </a:spcAft>
              <a:buClr>
                <a:srgbClr val="4559A6"/>
              </a:buClr>
              <a:buFont typeface="Wingdings" panose="05000000000000000000" pitchFamily="2" charset="2"/>
              <a:buChar char="§"/>
            </a:pPr>
            <a:r>
              <a:rPr lang="en-AU" sz="2200" dirty="0">
                <a:solidFill>
                  <a:schemeClr val="tx2"/>
                </a:solidFill>
                <a:latin typeface="Century Gothic" panose="020B0502020202020204" pitchFamily="34" charset="0"/>
              </a:rPr>
              <a:t>4 simple steps to ask RUOK?  </a:t>
            </a:r>
            <a:r>
              <a:rPr lang="en-AU" sz="2400" dirty="0">
                <a:latin typeface="Century Gothic" panose="020B0502020202020204" pitchFamily="34" charset="0"/>
                <a:cs typeface="Calibri" panose="020F0502020204030204" pitchFamily="34" charset="0"/>
                <a:hlinkClick r:id="rId4"/>
              </a:rPr>
              <a:t>www.ruok.org.au</a:t>
            </a:r>
            <a:r>
              <a:rPr lang="en-AU" sz="2400" dirty="0">
                <a:latin typeface="Century Gothic" panose="020B0502020202020204" pitchFamily="34" charset="0"/>
                <a:cs typeface="Calibri" panose="020F0502020204030204" pitchFamily="34" charset="0"/>
              </a:rPr>
              <a:t>  </a:t>
            </a:r>
          </a:p>
          <a:p>
            <a:pPr marL="285750" indent="-285750">
              <a:buFont typeface="Arial" panose="020B0604020202020204" pitchFamily="34" charset="0"/>
              <a:buChar char="•"/>
            </a:pPr>
            <a:endParaRPr lang="en-AU" sz="24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80482E2-0FD8-0A68-FAE6-6598C7E85A10}"/>
              </a:ext>
            </a:extLst>
          </p:cNvPr>
          <p:cNvPicPr>
            <a:picLocks noChangeAspect="1"/>
          </p:cNvPicPr>
          <p:nvPr/>
        </p:nvPicPr>
        <p:blipFill>
          <a:blip r:embed="rId5"/>
          <a:stretch>
            <a:fillRect/>
          </a:stretch>
        </p:blipFill>
        <p:spPr>
          <a:xfrm>
            <a:off x="3257792" y="5703100"/>
            <a:ext cx="5676416" cy="1018375"/>
          </a:xfrm>
          <a:prstGeom prst="rect">
            <a:avLst/>
          </a:prstGeom>
        </p:spPr>
      </p:pic>
    </p:spTree>
    <p:extLst>
      <p:ext uri="{BB962C8B-B14F-4D97-AF65-F5344CB8AC3E}">
        <p14:creationId xmlns:p14="http://schemas.microsoft.com/office/powerpoint/2010/main" val="21420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74" y="67565"/>
            <a:ext cx="10972800" cy="1143000"/>
          </a:xfrm>
        </p:spPr>
        <p:txBody>
          <a:bodyPr>
            <a:normAutofit/>
          </a:bodyPr>
          <a:lstStyle/>
          <a:p>
            <a:r>
              <a:rPr lang="en-AU" sz="4000" b="1">
                <a:solidFill>
                  <a:srgbClr val="009C8C"/>
                </a:solidFill>
                <a:latin typeface="Century Gothic"/>
              </a:rPr>
              <a:t>Promote support services </a:t>
            </a:r>
            <a:endParaRPr lang="en-AU" sz="4000" b="1">
              <a:solidFill>
                <a:srgbClr val="009C8C"/>
              </a:solidFill>
              <a:latin typeface="Gilroy" pitchFamily="2" charset="77"/>
            </a:endParaRPr>
          </a:p>
        </p:txBody>
      </p:sp>
      <p:sp>
        <p:nvSpPr>
          <p:cNvPr id="3" name="Content Placeholder 2"/>
          <p:cNvSpPr>
            <a:spLocks noGrp="1"/>
          </p:cNvSpPr>
          <p:nvPr>
            <p:ph idx="1"/>
          </p:nvPr>
        </p:nvSpPr>
        <p:spPr>
          <a:xfrm>
            <a:off x="181522" y="1358805"/>
            <a:ext cx="7905108" cy="2445220"/>
          </a:xfrm>
        </p:spPr>
        <p:txBody>
          <a:bodyPr vert="horz" lIns="91440" tIns="45720" rIns="91440" bIns="45720" rtlCol="0" anchor="t">
            <a:noAutofit/>
          </a:bodyPr>
          <a:lstStyle/>
          <a:p>
            <a:pPr marL="120015" lvl="2" indent="0">
              <a:lnSpc>
                <a:spcPts val="1600"/>
              </a:lnSpc>
              <a:spcBef>
                <a:spcPct val="0"/>
              </a:spcBef>
              <a:spcAft>
                <a:spcPts val="1800"/>
              </a:spcAft>
              <a:buSzPct val="70000"/>
              <a:buNone/>
            </a:pPr>
            <a:r>
              <a:rPr lang="en-US" altLang="en-US" sz="2800" b="1">
                <a:solidFill>
                  <a:srgbClr val="002060"/>
                </a:solidFill>
                <a:latin typeface="Century Gothic"/>
                <a:ea typeface="+mj-ea"/>
                <a:cs typeface="+mj-cs"/>
              </a:rPr>
              <a:t>National 24/7 services include:</a:t>
            </a:r>
            <a:endParaRPr lang="en-US">
              <a:latin typeface="Century Gothic"/>
              <a:ea typeface="+mj-ea"/>
              <a:cs typeface="+mj-cs"/>
            </a:endParaRPr>
          </a:p>
          <a:p>
            <a:pPr marL="462915" lvl="2" indent="-342900">
              <a:lnSpc>
                <a:spcPts val="1600"/>
              </a:lnSpc>
              <a:spcBef>
                <a:spcPct val="0"/>
              </a:spcBef>
              <a:spcAft>
                <a:spcPts val="1800"/>
              </a:spcAft>
              <a:buSzPct val="70000"/>
              <a:buFont typeface="Wingdings" panose="05000000000000000000" pitchFamily="2" charset="2"/>
              <a:buChar char="ü"/>
            </a:pPr>
            <a:r>
              <a:rPr lang="en-US" altLang="en-US">
                <a:latin typeface="Century Gothic"/>
                <a:cs typeface="Calibri"/>
              </a:rPr>
              <a:t>Beyond Blue:  Call 1300 224 636 </a:t>
            </a:r>
            <a:r>
              <a:rPr lang="en-US" altLang="en-US">
                <a:latin typeface="Century Gothic"/>
                <a:ea typeface="ＭＳ Ｐゴシック"/>
                <a:cs typeface="Arial"/>
                <a:hlinkClick r:id="rId3"/>
              </a:rPr>
              <a:t>www.beyondblue.org.au</a:t>
            </a:r>
            <a:r>
              <a:rPr lang="en-US" altLang="en-US">
                <a:latin typeface="Century Gothic"/>
                <a:ea typeface="ＭＳ Ｐゴシック"/>
                <a:cs typeface="Arial"/>
              </a:rPr>
              <a:t> </a:t>
            </a:r>
            <a:endParaRPr lang="en-US" altLang="en-US">
              <a:latin typeface="Century Gothic"/>
              <a:ea typeface="ＭＳ Ｐゴシック" panose="020B0600070205080204" pitchFamily="34" charset="-128"/>
              <a:cs typeface="Calibri" panose="020F0502020204030204" pitchFamily="34" charset="0"/>
            </a:endParaRPr>
          </a:p>
          <a:p>
            <a:pPr marL="462915" lvl="2" indent="-342900">
              <a:lnSpc>
                <a:spcPts val="1600"/>
              </a:lnSpc>
              <a:spcBef>
                <a:spcPct val="0"/>
              </a:spcBef>
              <a:spcAft>
                <a:spcPts val="1800"/>
              </a:spcAft>
              <a:buSzPct val="70000"/>
              <a:buFont typeface="Wingdings" panose="05000000000000000000" pitchFamily="2" charset="2"/>
              <a:buChar char="ü"/>
            </a:pPr>
            <a:r>
              <a:rPr lang="en-US" altLang="en-US">
                <a:latin typeface="Century Gothic"/>
                <a:cs typeface="Calibri"/>
              </a:rPr>
              <a:t>Lifeline  Call: 13 11 14 </a:t>
            </a:r>
            <a:r>
              <a:rPr lang="en-US" altLang="en-US">
                <a:latin typeface="Century Gothic"/>
                <a:ea typeface="ＭＳ Ｐゴシック"/>
                <a:cs typeface="Arial"/>
                <a:hlinkClick r:id="rId4">
                  <a:extLst>
                    <a:ext uri="{A12FA001-AC4F-418D-AE19-62706E023703}">
                      <ahyp:hlinkClr xmlns:ahyp="http://schemas.microsoft.com/office/drawing/2018/hyperlinkcolor" val="tx"/>
                    </a:ext>
                  </a:extLst>
                </a:hlinkClick>
              </a:rPr>
              <a:t>www.lifeline.org.au</a:t>
            </a:r>
            <a:r>
              <a:rPr lang="en-US" altLang="en-US">
                <a:latin typeface="Century Gothic"/>
                <a:ea typeface="ＭＳ Ｐゴシック"/>
                <a:cs typeface="Arial"/>
              </a:rPr>
              <a:t> </a:t>
            </a:r>
            <a:endParaRPr lang="en-US" altLang="en-US">
              <a:latin typeface="Century Gothic"/>
              <a:ea typeface="ＭＳ Ｐゴシック" panose="020B0600070205080204" pitchFamily="34" charset="-128"/>
              <a:cs typeface="Calibri" panose="020F0502020204030204" pitchFamily="34" charset="0"/>
            </a:endParaRPr>
          </a:p>
          <a:p>
            <a:pPr marL="462915" lvl="2" indent="-342900">
              <a:lnSpc>
                <a:spcPts val="1600"/>
              </a:lnSpc>
              <a:spcBef>
                <a:spcPct val="0"/>
              </a:spcBef>
              <a:spcAft>
                <a:spcPts val="1800"/>
              </a:spcAft>
              <a:buSzPct val="70000"/>
              <a:buFont typeface="Wingdings" panose="05000000000000000000" pitchFamily="2" charset="2"/>
              <a:buChar char="ü"/>
            </a:pPr>
            <a:r>
              <a:rPr lang="en-US" altLang="en-US">
                <a:latin typeface="Century Gothic"/>
                <a:cs typeface="Calibri"/>
              </a:rPr>
              <a:t>13YARN: Call 13 92 76 </a:t>
            </a:r>
            <a:r>
              <a:rPr lang="en-US" altLang="en-US">
                <a:latin typeface="Century Gothic"/>
                <a:cs typeface="Calibri"/>
                <a:hlinkClick r:id="rId5"/>
              </a:rPr>
              <a:t>www.13yarn.org.au</a:t>
            </a:r>
            <a:r>
              <a:rPr lang="en-US" altLang="en-US">
                <a:latin typeface="Century Gothic"/>
                <a:cs typeface="Calibri"/>
              </a:rPr>
              <a:t> </a:t>
            </a:r>
            <a:endParaRPr lang="en-US" altLang="en-US">
              <a:latin typeface="Century Gothic"/>
              <a:cs typeface="Calibri" panose="020F0502020204030204" pitchFamily="34" charset="0"/>
            </a:endParaRPr>
          </a:p>
          <a:p>
            <a:pPr marL="462915" lvl="2" indent="-342900">
              <a:lnSpc>
                <a:spcPts val="1600"/>
              </a:lnSpc>
              <a:spcBef>
                <a:spcPct val="0"/>
              </a:spcBef>
              <a:spcAft>
                <a:spcPts val="1800"/>
              </a:spcAft>
              <a:buSzPct val="70000"/>
              <a:buFont typeface="Wingdings" panose="05000000000000000000" pitchFamily="2" charset="2"/>
              <a:buChar char="ü"/>
            </a:pPr>
            <a:r>
              <a:rPr lang="en-AU">
                <a:latin typeface="Century Gothic"/>
                <a:cs typeface="Calibri"/>
              </a:rPr>
              <a:t>1800 RESPECT: Call 1800 737 732 </a:t>
            </a:r>
            <a:r>
              <a:rPr lang="en-AU">
                <a:latin typeface="Century Gothic"/>
                <a:cs typeface="Calibri"/>
                <a:hlinkClick r:id="rId6"/>
              </a:rPr>
              <a:t>www.1800respect.org.au</a:t>
            </a:r>
            <a:r>
              <a:rPr lang="en-AU">
                <a:latin typeface="Century Gothic"/>
                <a:cs typeface="Calibri"/>
              </a:rPr>
              <a:t> </a:t>
            </a:r>
            <a:endParaRPr lang="en-AU">
              <a:latin typeface="Century Gothic"/>
              <a:cs typeface="Calibri" panose="020F0502020204030204" pitchFamily="34" charset="0"/>
            </a:endParaRPr>
          </a:p>
          <a:p>
            <a:pPr marL="1339215" lvl="4">
              <a:lnSpc>
                <a:spcPts val="1600"/>
              </a:lnSpc>
              <a:spcBef>
                <a:spcPct val="0"/>
              </a:spcBef>
              <a:spcAft>
                <a:spcPts val="1800"/>
              </a:spcAft>
              <a:buSzPct val="70000"/>
            </a:pPr>
            <a:endParaRPr lang="en-AU" sz="1867">
              <a:latin typeface="Gilroy"/>
              <a:cs typeface="Calibri" panose="020F0502020204030204" pitchFamily="34" charset="0"/>
            </a:endParaRPr>
          </a:p>
          <a:p>
            <a:pPr marL="120015" lvl="2">
              <a:lnSpc>
                <a:spcPts val="1600"/>
              </a:lnSpc>
              <a:spcBef>
                <a:spcPct val="0"/>
              </a:spcBef>
              <a:spcAft>
                <a:spcPts val="1800"/>
              </a:spcAft>
              <a:buSzPct val="70000"/>
            </a:pPr>
            <a:endParaRPr lang="en-AU" altLang="en-US" sz="1867">
              <a:ea typeface="Calibri" panose="020F0502020204030204"/>
              <a:cs typeface="Calibri" panose="020F0502020204030204" pitchFamily="34" charset="0"/>
            </a:endParaRPr>
          </a:p>
        </p:txBody>
      </p:sp>
      <p:sp>
        <p:nvSpPr>
          <p:cNvPr id="5" name="Slide Number Placeholder 4"/>
          <p:cNvSpPr>
            <a:spLocks noGrp="1"/>
          </p:cNvSpPr>
          <p:nvPr>
            <p:ph type="sldNum" sz="quarter" idx="12"/>
          </p:nvPr>
        </p:nvSpPr>
        <p:spPr/>
        <p:txBody>
          <a:bodyPr/>
          <a:lstStyle/>
          <a:p>
            <a:pPr defTabSz="609585"/>
            <a:fld id="{252E584C-5422-41DC-83E7-5E1A737AF620}" type="slidenum">
              <a:rPr lang="en-AU">
                <a:solidFill>
                  <a:srgbClr val="9A9A9A"/>
                </a:solidFill>
              </a:rPr>
              <a:pPr defTabSz="609585"/>
              <a:t>22</a:t>
            </a:fld>
            <a:endParaRPr lang="en-AU">
              <a:solidFill>
                <a:srgbClr val="9A9A9A"/>
              </a:solidFill>
            </a:endParaRPr>
          </a:p>
        </p:txBody>
      </p:sp>
      <p:sp>
        <p:nvSpPr>
          <p:cNvPr id="9" name="TextBox 8">
            <a:extLst>
              <a:ext uri="{FF2B5EF4-FFF2-40B4-BE49-F238E27FC236}">
                <a16:creationId xmlns:a16="http://schemas.microsoft.com/office/drawing/2014/main" id="{40386096-F3CC-D838-574B-A7F9EECDAF64}"/>
              </a:ext>
            </a:extLst>
          </p:cNvPr>
          <p:cNvSpPr txBox="1"/>
          <p:nvPr/>
        </p:nvSpPr>
        <p:spPr>
          <a:xfrm>
            <a:off x="7945342" y="5541067"/>
            <a:ext cx="6190180" cy="937308"/>
          </a:xfrm>
          <a:prstGeom prst="rect">
            <a:avLst/>
          </a:prstGeom>
          <a:noFill/>
        </p:spPr>
        <p:txBody>
          <a:bodyPr wrap="square">
            <a:spAutoFit/>
          </a:bodyPr>
          <a:lstStyle/>
          <a:p>
            <a:pPr marL="0" indent="0">
              <a:lnSpc>
                <a:spcPct val="150000"/>
              </a:lnSpc>
              <a:buNone/>
            </a:pPr>
            <a:endParaRPr lang="en-AU" sz="1867">
              <a:cs typeface="Calibri" panose="020F0502020204030204" pitchFamily="34" charset="0"/>
            </a:endParaRPr>
          </a:p>
          <a:p>
            <a:pPr marL="0" indent="0">
              <a:lnSpc>
                <a:spcPct val="150000"/>
              </a:lnSpc>
              <a:buNone/>
            </a:pPr>
            <a:r>
              <a:rPr lang="en-AU" sz="1867">
                <a:cs typeface="Calibri" panose="020F0502020204030204" pitchFamily="34" charset="0"/>
              </a:rPr>
              <a:t>	</a:t>
            </a:r>
            <a:r>
              <a:rPr lang="en-AU" sz="2000">
                <a:latin typeface="Century Gothic" panose="020B0502020202020204" pitchFamily="34" charset="0"/>
                <a:hlinkClick r:id="rId7"/>
              </a:rPr>
              <a:t>www.wellmob.org.au</a:t>
            </a:r>
            <a:endParaRPr lang="en-AU" sz="2000">
              <a:latin typeface="Century Gothic" panose="020B0502020202020204" pitchFamily="34" charset="0"/>
            </a:endParaRPr>
          </a:p>
        </p:txBody>
      </p:sp>
      <p:pic>
        <p:nvPicPr>
          <p:cNvPr id="10" name="Picture 9">
            <a:extLst>
              <a:ext uri="{FF2B5EF4-FFF2-40B4-BE49-F238E27FC236}">
                <a16:creationId xmlns:a16="http://schemas.microsoft.com/office/drawing/2014/main" id="{AEB6613E-8E49-C9C8-C52D-BDD09232E0A7}"/>
              </a:ext>
            </a:extLst>
          </p:cNvPr>
          <p:cNvPicPr>
            <a:picLocks noChangeAspect="1"/>
          </p:cNvPicPr>
          <p:nvPr/>
        </p:nvPicPr>
        <p:blipFill>
          <a:blip r:embed="rId8"/>
          <a:stretch>
            <a:fillRect/>
          </a:stretch>
        </p:blipFill>
        <p:spPr>
          <a:xfrm>
            <a:off x="8474649" y="1515128"/>
            <a:ext cx="3232618" cy="2148259"/>
          </a:xfrm>
          <a:prstGeom prst="rect">
            <a:avLst/>
          </a:prstGeom>
        </p:spPr>
      </p:pic>
      <p:pic>
        <p:nvPicPr>
          <p:cNvPr id="13" name="Picture 12">
            <a:extLst>
              <a:ext uri="{FF2B5EF4-FFF2-40B4-BE49-F238E27FC236}">
                <a16:creationId xmlns:a16="http://schemas.microsoft.com/office/drawing/2014/main" id="{3D33FB39-4B60-2D1C-AFBA-5EAF8DFAFFC3}"/>
              </a:ext>
            </a:extLst>
          </p:cNvPr>
          <p:cNvPicPr>
            <a:picLocks noChangeAspect="1"/>
          </p:cNvPicPr>
          <p:nvPr/>
        </p:nvPicPr>
        <p:blipFill>
          <a:blip r:embed="rId9"/>
          <a:stretch>
            <a:fillRect/>
          </a:stretch>
        </p:blipFill>
        <p:spPr>
          <a:xfrm>
            <a:off x="8303291" y="4395571"/>
            <a:ext cx="3575335" cy="1631636"/>
          </a:xfrm>
          <a:prstGeom prst="rect">
            <a:avLst/>
          </a:prstGeom>
        </p:spPr>
      </p:pic>
      <p:sp>
        <p:nvSpPr>
          <p:cNvPr id="15" name="TextBox 14">
            <a:extLst>
              <a:ext uri="{FF2B5EF4-FFF2-40B4-BE49-F238E27FC236}">
                <a16:creationId xmlns:a16="http://schemas.microsoft.com/office/drawing/2014/main" id="{25CBE294-977C-8502-CF8F-69DE7F5B7195}"/>
              </a:ext>
            </a:extLst>
          </p:cNvPr>
          <p:cNvSpPr txBox="1"/>
          <p:nvPr/>
        </p:nvSpPr>
        <p:spPr>
          <a:xfrm>
            <a:off x="313374" y="3804775"/>
            <a:ext cx="7137073" cy="2759730"/>
          </a:xfrm>
          <a:prstGeom prst="rect">
            <a:avLst/>
          </a:prstGeom>
          <a:noFill/>
        </p:spPr>
        <p:txBody>
          <a:bodyPr wrap="square" lIns="91440" tIns="45720" rIns="91440" bIns="45720" rtlCol="0" anchor="t">
            <a:spAutoFit/>
          </a:bodyPr>
          <a:lstStyle/>
          <a:p>
            <a:pPr marL="120015" lvl="2">
              <a:lnSpc>
                <a:spcPts val="1600"/>
              </a:lnSpc>
              <a:spcBef>
                <a:spcPct val="0"/>
              </a:spcBef>
              <a:spcAft>
                <a:spcPts val="1800"/>
              </a:spcAft>
              <a:buSzPct val="70000"/>
            </a:pPr>
            <a:r>
              <a:rPr lang="en-AU" altLang="en-US" sz="2800" b="1">
                <a:solidFill>
                  <a:srgbClr val="002060"/>
                </a:solidFill>
                <a:latin typeface="Century Gothic"/>
                <a:ea typeface="+mj-ea"/>
                <a:cs typeface="+mj-cs"/>
              </a:rPr>
              <a:t>State based services include:</a:t>
            </a:r>
            <a:endParaRPr lang="en-US">
              <a:latin typeface="Century Gothic"/>
              <a:ea typeface="+mj-ea"/>
              <a:cs typeface="+mj-cs"/>
            </a:endParaRPr>
          </a:p>
          <a:p>
            <a:pPr marL="342900" lvl="2" indent="-342900">
              <a:spcBef>
                <a:spcPct val="0"/>
              </a:spcBef>
              <a:spcAft>
                <a:spcPts val="1800"/>
              </a:spcAft>
              <a:buSzPct val="70000"/>
              <a:buFont typeface="Wingdings" panose="05000000000000000000" pitchFamily="2" charset="2"/>
              <a:buChar char="ü"/>
            </a:pPr>
            <a:r>
              <a:rPr lang="en-AU" altLang="en-US" sz="2000">
                <a:latin typeface="Century Gothic"/>
                <a:cs typeface="Calibri"/>
              </a:rPr>
              <a:t>Lived Experience Telephone Support Service (Metro Adelaide )  </a:t>
            </a:r>
            <a:endParaRPr lang="en-AU" altLang="en-US" sz="2000">
              <a:latin typeface="Century Gothic"/>
              <a:cs typeface="Calibri" panose="020F0502020204030204" pitchFamily="34" charset="0"/>
            </a:endParaRPr>
          </a:p>
          <a:p>
            <a:pPr marL="653415" lvl="3" indent="0">
              <a:spcBef>
                <a:spcPct val="0"/>
              </a:spcBef>
              <a:spcAft>
                <a:spcPts val="1800"/>
              </a:spcAft>
              <a:buSzPct val="70000"/>
              <a:buNone/>
            </a:pPr>
            <a:r>
              <a:rPr lang="en-AU" altLang="en-US" sz="2000">
                <a:latin typeface="Century Gothic"/>
                <a:cs typeface="Calibri"/>
              </a:rPr>
              <a:t>	Call: </a:t>
            </a:r>
            <a:r>
              <a:rPr lang="en-US" altLang="en-US" sz="2000">
                <a:latin typeface="Century Gothic"/>
                <a:ea typeface="ＭＳ Ｐゴシック"/>
                <a:cs typeface="Arial"/>
              </a:rPr>
              <a:t>1800 013 755 </a:t>
            </a:r>
            <a:r>
              <a:rPr lang="en-US" altLang="en-US" sz="2000">
                <a:latin typeface="Century Gothic"/>
                <a:ea typeface="ＭＳ Ｐゴシック"/>
                <a:cs typeface="Arial"/>
                <a:hlinkClick r:id="rId10"/>
              </a:rPr>
              <a:t>www.letss.org.au</a:t>
            </a:r>
            <a:r>
              <a:rPr lang="en-US" altLang="en-US" sz="2000">
                <a:latin typeface="Century Gothic"/>
                <a:ea typeface="ＭＳ Ｐゴシック"/>
                <a:cs typeface="Arial"/>
              </a:rPr>
              <a:t>  </a:t>
            </a:r>
            <a:endParaRPr lang="en-AU" altLang="en-US" sz="2000">
              <a:latin typeface="Century Gothic"/>
              <a:ea typeface="ＭＳ Ｐゴシック"/>
              <a:cs typeface="Arial"/>
            </a:endParaRPr>
          </a:p>
          <a:p>
            <a:pPr marL="81915" lvl="1" indent="-342900">
              <a:spcBef>
                <a:spcPct val="0"/>
              </a:spcBef>
              <a:spcAft>
                <a:spcPts val="1800"/>
              </a:spcAft>
              <a:buSzPct val="70000"/>
              <a:buFont typeface="Wingdings" panose="05000000000000000000" pitchFamily="2" charset="2"/>
              <a:buChar char="ü"/>
            </a:pPr>
            <a:r>
              <a:rPr lang="en-AU" altLang="en-US" sz="2000">
                <a:latin typeface="Century Gothic"/>
                <a:cs typeface="Calibri"/>
              </a:rPr>
              <a:t>Regional Access </a:t>
            </a:r>
            <a:r>
              <a:rPr lang="en-US" altLang="en-US" sz="2000">
                <a:latin typeface="Century Gothic"/>
                <a:ea typeface="ＭＳ Ｐゴシック"/>
                <a:cs typeface="Arial"/>
              </a:rPr>
              <a:t>Call (Regional SA)</a:t>
            </a:r>
          </a:p>
          <a:p>
            <a:pPr marL="653415" lvl="3" indent="0">
              <a:spcBef>
                <a:spcPct val="0"/>
              </a:spcBef>
              <a:spcAft>
                <a:spcPts val="1800"/>
              </a:spcAft>
              <a:buSzPct val="70000"/>
              <a:buNone/>
            </a:pPr>
            <a:r>
              <a:rPr lang="en-US" sz="2000">
                <a:latin typeface="Century Gothic"/>
                <a:ea typeface="ＭＳ Ｐゴシック"/>
                <a:cs typeface="Arial"/>
              </a:rPr>
              <a:t>	Call: 1300 032 186 </a:t>
            </a:r>
            <a:r>
              <a:rPr lang="en-US" sz="2000">
                <a:latin typeface="Century Gothic"/>
                <a:hlinkClick r:id="rId11">
                  <a:extLst>
                    <a:ext uri="{A12FA001-AC4F-418D-AE19-62706E023703}">
                      <ahyp:hlinkClr xmlns:ahyp="http://schemas.microsoft.com/office/drawing/2018/hyperlinkcolor" val="tx"/>
                    </a:ext>
                  </a:extLst>
                </a:hlinkClick>
              </a:rPr>
              <a:t>www.saregionalaccess.org.au</a:t>
            </a:r>
            <a:endParaRPr lang="en-AU" sz="2000">
              <a:latin typeface="Century Gothic"/>
            </a:endParaRPr>
          </a:p>
        </p:txBody>
      </p:sp>
      <p:sp>
        <p:nvSpPr>
          <p:cNvPr id="18" name="TextBox 17">
            <a:extLst>
              <a:ext uri="{FF2B5EF4-FFF2-40B4-BE49-F238E27FC236}">
                <a16:creationId xmlns:a16="http://schemas.microsoft.com/office/drawing/2014/main" id="{F299C083-A0CB-F053-F901-361AAED0D517}"/>
              </a:ext>
            </a:extLst>
          </p:cNvPr>
          <p:cNvSpPr txBox="1"/>
          <p:nvPr/>
        </p:nvSpPr>
        <p:spPr>
          <a:xfrm>
            <a:off x="8610600" y="837693"/>
            <a:ext cx="3873357" cy="523220"/>
          </a:xfrm>
          <a:prstGeom prst="rect">
            <a:avLst/>
          </a:prstGeom>
          <a:noFill/>
        </p:spPr>
        <p:txBody>
          <a:bodyPr wrap="square" lIns="91440" tIns="45720" rIns="91440" bIns="45720" rtlCol="0" anchor="t">
            <a:spAutoFit/>
          </a:bodyPr>
          <a:lstStyle/>
          <a:p>
            <a:r>
              <a:rPr lang="en-AU" sz="2800" b="1">
                <a:solidFill>
                  <a:srgbClr val="002060"/>
                </a:solidFill>
                <a:latin typeface="Century Gothic"/>
                <a:ea typeface="+mj-ea"/>
                <a:cs typeface="+mj-cs"/>
              </a:rPr>
              <a:t>Digital resources </a:t>
            </a:r>
            <a:endParaRPr lang="en-AU" sz="2800" b="1">
              <a:solidFill>
                <a:srgbClr val="002060"/>
              </a:solidFill>
              <a:latin typeface="Gilroy" pitchFamily="2" charset="77"/>
              <a:ea typeface="+mj-ea"/>
              <a:cs typeface="+mj-cs"/>
            </a:endParaRPr>
          </a:p>
        </p:txBody>
      </p:sp>
      <p:sp>
        <p:nvSpPr>
          <p:cNvPr id="20" name="TextBox 19">
            <a:extLst>
              <a:ext uri="{FF2B5EF4-FFF2-40B4-BE49-F238E27FC236}">
                <a16:creationId xmlns:a16="http://schemas.microsoft.com/office/drawing/2014/main" id="{A3323228-070A-928B-107C-D78CCF1B833A}"/>
              </a:ext>
            </a:extLst>
          </p:cNvPr>
          <p:cNvSpPr txBox="1"/>
          <p:nvPr/>
        </p:nvSpPr>
        <p:spPr>
          <a:xfrm>
            <a:off x="8507367" y="3783284"/>
            <a:ext cx="7134446" cy="369332"/>
          </a:xfrm>
          <a:prstGeom prst="rect">
            <a:avLst/>
          </a:prstGeom>
          <a:noFill/>
        </p:spPr>
        <p:txBody>
          <a:bodyPr wrap="square">
            <a:spAutoFit/>
          </a:bodyPr>
          <a:lstStyle/>
          <a:p>
            <a:r>
              <a:rPr lang="en-AU" sz="1800">
                <a:latin typeface="Century Gothic" panose="020B0502020202020204" pitchFamily="34" charset="0"/>
                <a:hlinkClick r:id="rId12"/>
              </a:rPr>
              <a:t>www.headtohealth.gov.au</a:t>
            </a:r>
            <a:r>
              <a:rPr lang="en-AU" sz="1800">
                <a:latin typeface="Century Gothic" panose="020B0502020202020204" pitchFamily="34" charset="0"/>
              </a:rPr>
              <a:t> </a:t>
            </a:r>
            <a:endParaRPr lang="en-AU">
              <a:latin typeface="Century Gothic" panose="020B0502020202020204" pitchFamily="34" charset="0"/>
            </a:endParaRPr>
          </a:p>
        </p:txBody>
      </p:sp>
    </p:spTree>
    <p:extLst>
      <p:ext uri="{BB962C8B-B14F-4D97-AF65-F5344CB8AC3E}">
        <p14:creationId xmlns:p14="http://schemas.microsoft.com/office/powerpoint/2010/main" val="196051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905" y="105991"/>
            <a:ext cx="6998560" cy="1783051"/>
          </a:xfrm>
        </p:spPr>
        <p:txBody>
          <a:bodyPr vert="horz" lIns="91440" tIns="45720" rIns="91440" bIns="45720" rtlCol="0" anchor="b">
            <a:normAutofit/>
          </a:bodyPr>
          <a:lstStyle/>
          <a:p>
            <a:pPr>
              <a:lnSpc>
                <a:spcPct val="100000"/>
              </a:lnSpc>
            </a:pPr>
            <a:r>
              <a:rPr lang="en-US" sz="4000" b="1">
                <a:solidFill>
                  <a:srgbClr val="009C8C"/>
                </a:solidFill>
                <a:latin typeface="Century Gothic"/>
              </a:rPr>
              <a:t>Supportive return to work practices</a:t>
            </a:r>
            <a:endParaRPr lang="en-US"/>
          </a:p>
        </p:txBody>
      </p:sp>
      <p:pic>
        <p:nvPicPr>
          <p:cNvPr id="2050" name="Picture 2" descr="Maternity Support Workers - we've got your back!">
            <a:extLst>
              <a:ext uri="{FF2B5EF4-FFF2-40B4-BE49-F238E27FC236}">
                <a16:creationId xmlns:a16="http://schemas.microsoft.com/office/drawing/2014/main" id="{BECFEBEE-F2A7-9168-04D0-C8E00C08C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61" r="20425"/>
          <a:stretch/>
        </p:blipFill>
        <p:spPr bwMode="auto">
          <a:xfrm>
            <a:off x="3" y="1162975"/>
            <a:ext cx="5063416" cy="569502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481013" y="6356350"/>
            <a:ext cx="685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52E584C-5422-41DC-83E7-5E1A737AF62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526719" y="1889043"/>
            <a:ext cx="6095999" cy="5168900"/>
          </a:xfrm>
        </p:spPr>
        <p:txBody>
          <a:bodyPr vert="horz" lIns="91440" tIns="45720" rIns="91440" bIns="45720" rtlCol="0">
            <a:normAutofit/>
          </a:bodyPr>
          <a:lstStyle/>
          <a:p>
            <a:pPr marL="0" indent="0">
              <a:lnSpc>
                <a:spcPct val="120000"/>
              </a:lnSpc>
              <a:spcBef>
                <a:spcPts val="600"/>
              </a:spcBef>
              <a:buNone/>
            </a:pPr>
            <a:r>
              <a:rPr lang="en-US" sz="2000" b="0" i="0" u="none" strike="noStrike" baseline="0">
                <a:latin typeface="Century Gothic" panose="020B0502020202020204" pitchFamily="34" charset="0"/>
              </a:rPr>
              <a:t>When a worker is injured, providing a supportive environment ensures workers return to work safer and sooner, which is good for the individual and the business.</a:t>
            </a:r>
          </a:p>
          <a:p>
            <a:pPr marL="0" indent="0">
              <a:lnSpc>
                <a:spcPct val="120000"/>
              </a:lnSpc>
              <a:spcBef>
                <a:spcPts val="600"/>
              </a:spcBef>
              <a:buNone/>
            </a:pPr>
            <a:endParaRPr lang="en-US" sz="2000" b="0" i="0" u="none" strike="noStrike" baseline="0">
              <a:latin typeface="Century Gothic" panose="020B0502020202020204" pitchFamily="34" charset="0"/>
            </a:endParaRPr>
          </a:p>
          <a:p>
            <a:pPr marL="0" indent="0">
              <a:lnSpc>
                <a:spcPct val="120000"/>
              </a:lnSpc>
              <a:spcBef>
                <a:spcPts val="600"/>
              </a:spcBef>
              <a:buNone/>
            </a:pPr>
            <a:r>
              <a:rPr lang="en-US" sz="2000" b="0" i="0" u="none" strike="noStrike" baseline="0">
                <a:latin typeface="Century Gothic" panose="020B0502020202020204" pitchFamily="34" charset="0"/>
              </a:rPr>
              <a:t>Small business can support return to work by:  </a:t>
            </a:r>
          </a:p>
          <a:p>
            <a:pPr lvl="1">
              <a:lnSpc>
                <a:spcPct val="120000"/>
              </a:lnSpc>
              <a:spcBef>
                <a:spcPts val="600"/>
              </a:spcBef>
            </a:pPr>
            <a:r>
              <a:rPr lang="en-US" sz="2000">
                <a:latin typeface="Century Gothic" panose="020B0502020202020204" pitchFamily="34" charset="0"/>
              </a:rPr>
              <a:t>Understanding your responsibilities</a:t>
            </a:r>
          </a:p>
          <a:p>
            <a:pPr lvl="1">
              <a:lnSpc>
                <a:spcPct val="120000"/>
              </a:lnSpc>
              <a:spcBef>
                <a:spcPts val="600"/>
              </a:spcBef>
            </a:pPr>
            <a:r>
              <a:rPr lang="en-US" sz="2000">
                <a:latin typeface="Century Gothic" panose="020B0502020202020204" pitchFamily="34" charset="0"/>
              </a:rPr>
              <a:t>Reporting injuries &amp; making claims early</a:t>
            </a:r>
          </a:p>
          <a:p>
            <a:pPr lvl="1">
              <a:lnSpc>
                <a:spcPct val="120000"/>
              </a:lnSpc>
              <a:spcBef>
                <a:spcPts val="600"/>
              </a:spcBef>
            </a:pPr>
            <a:r>
              <a:rPr lang="en-US" sz="2000">
                <a:latin typeface="Century Gothic" panose="020B0502020202020204" pitchFamily="34" charset="0"/>
              </a:rPr>
              <a:t>Providing suitable duties</a:t>
            </a:r>
          </a:p>
          <a:p>
            <a:pPr lvl="1">
              <a:lnSpc>
                <a:spcPct val="120000"/>
              </a:lnSpc>
              <a:spcBef>
                <a:spcPts val="600"/>
              </a:spcBef>
            </a:pPr>
            <a:r>
              <a:rPr lang="en-US" sz="2000">
                <a:latin typeface="Century Gothic" panose="020B0502020202020204" pitchFamily="34" charset="0"/>
              </a:rPr>
              <a:t>Ensuring supportive leadership</a:t>
            </a:r>
          </a:p>
          <a:p>
            <a:pPr lvl="1">
              <a:lnSpc>
                <a:spcPct val="120000"/>
              </a:lnSpc>
              <a:spcBef>
                <a:spcPts val="600"/>
              </a:spcBef>
            </a:pPr>
            <a:r>
              <a:rPr lang="en-US" sz="2000">
                <a:latin typeface="Century Gothic" panose="020B0502020202020204" pitchFamily="34" charset="0"/>
              </a:rPr>
              <a:t>Being involved in the process</a:t>
            </a:r>
          </a:p>
        </p:txBody>
      </p:sp>
    </p:spTree>
    <p:extLst>
      <p:ext uri="{BB962C8B-B14F-4D97-AF65-F5344CB8AC3E}">
        <p14:creationId xmlns:p14="http://schemas.microsoft.com/office/powerpoint/2010/main" val="239230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5A83FA-668B-A84D-A5E9-93835BD55EE5}"/>
              </a:ext>
            </a:extLst>
          </p:cNvPr>
          <p:cNvSpPr>
            <a:spLocks noGrp="1"/>
          </p:cNvSpPr>
          <p:nvPr>
            <p:ph type="title"/>
          </p:nvPr>
        </p:nvSpPr>
        <p:spPr/>
        <p:txBody>
          <a:bodyPr lIns="91440" tIns="45720" rIns="91440" bIns="45720" anchor="t">
            <a:normAutofit/>
          </a:bodyPr>
          <a:lstStyle/>
          <a:p>
            <a:r>
              <a:rPr lang="en-US" sz="4000" b="1">
                <a:solidFill>
                  <a:srgbClr val="009C8C"/>
                </a:solidFill>
                <a:latin typeface="Century Gothic"/>
              </a:rPr>
              <a:t>Toolkit of resources</a:t>
            </a:r>
            <a:r>
              <a:rPr lang="en-US" sz="4000">
                <a:solidFill>
                  <a:srgbClr val="009C8C"/>
                </a:solidFill>
                <a:latin typeface="Century Gothic"/>
              </a:rPr>
              <a:t> </a:t>
            </a:r>
            <a:endParaRPr lang="en-US" sz="4000" b="1">
              <a:solidFill>
                <a:srgbClr val="009C8C"/>
              </a:solidFill>
              <a:latin typeface="Century Gothic"/>
            </a:endParaRPr>
          </a:p>
        </p:txBody>
      </p:sp>
      <p:sp>
        <p:nvSpPr>
          <p:cNvPr id="3" name="Content Placeholder 2">
            <a:extLst>
              <a:ext uri="{FF2B5EF4-FFF2-40B4-BE49-F238E27FC236}">
                <a16:creationId xmlns:a16="http://schemas.microsoft.com/office/drawing/2014/main" id="{8621F2A7-E43F-3048-BD03-8592B171FC32}"/>
              </a:ext>
            </a:extLst>
          </p:cNvPr>
          <p:cNvSpPr>
            <a:spLocks noGrp="1"/>
          </p:cNvSpPr>
          <p:nvPr>
            <p:ph idx="1"/>
          </p:nvPr>
        </p:nvSpPr>
        <p:spPr>
          <a:xfrm>
            <a:off x="1391478" y="1789267"/>
            <a:ext cx="5994060" cy="4753274"/>
          </a:xfrm>
        </p:spPr>
        <p:txBody>
          <a:bodyPr lIns="91440" tIns="45720" rIns="91440" bIns="45720" anchor="t">
            <a:normAutofit fontScale="77500" lnSpcReduction="20000"/>
          </a:bodyPr>
          <a:lstStyle/>
          <a:p>
            <a:pPr marL="0" indent="0">
              <a:lnSpc>
                <a:spcPct val="120000"/>
              </a:lnSpc>
              <a:spcAft>
                <a:spcPts val="1000"/>
              </a:spcAft>
              <a:buNone/>
            </a:pPr>
            <a:r>
              <a:rPr lang="en-US" sz="3900" b="1">
                <a:solidFill>
                  <a:srgbClr val="002060"/>
                </a:solidFill>
                <a:latin typeface="Century Gothic"/>
                <a:ea typeface="+mj-ea"/>
                <a:cs typeface="+mj-cs"/>
              </a:rPr>
              <a:t>Under the pillar of Respond</a:t>
            </a:r>
            <a:endParaRPr lang="en-US">
              <a:ea typeface="+mj-ea"/>
              <a:cs typeface="+mj-cs"/>
            </a:endParaRPr>
          </a:p>
          <a:p>
            <a:pPr marL="544195" indent="-457200">
              <a:lnSpc>
                <a:spcPct val="120000"/>
              </a:lnSpc>
              <a:spcAft>
                <a:spcPts val="1000"/>
              </a:spcAft>
              <a:buClr>
                <a:srgbClr val="4559A6"/>
              </a:buClr>
              <a:buFont typeface="Wingdings" panose="05000000000000000000" pitchFamily="2" charset="2"/>
              <a:buChar char="v"/>
            </a:pPr>
            <a:r>
              <a:rPr lang="en-AU" sz="2400">
                <a:solidFill>
                  <a:schemeClr val="accent1">
                    <a:lumMod val="50000"/>
                  </a:schemeClr>
                </a:solidFill>
                <a:latin typeface="Century Gothic"/>
              </a:rPr>
              <a:t>RUOK </a:t>
            </a:r>
            <a:r>
              <a:rPr lang="en-AU" sz="2400">
                <a:solidFill>
                  <a:schemeClr val="accent1">
                    <a:lumMod val="50000"/>
                  </a:schemeClr>
                </a:solidFill>
                <a:latin typeface="Century Gothic"/>
                <a:hlinkClick r:id="rId3">
                  <a:extLst>
                    <a:ext uri="{A12FA001-AC4F-418D-AE19-62706E023703}">
                      <ahyp:hlinkClr xmlns:ahyp="http://schemas.microsoft.com/office/drawing/2018/hyperlinkcolor" val="tx"/>
                    </a:ext>
                  </a:extLst>
                </a:hlinkClick>
              </a:rPr>
              <a:t>www.ruok.org.au</a:t>
            </a:r>
            <a:r>
              <a:rPr lang="en-AU" sz="2400">
                <a:solidFill>
                  <a:schemeClr val="accent1">
                    <a:lumMod val="50000"/>
                  </a:schemeClr>
                </a:solidFill>
                <a:latin typeface="Century Gothic"/>
              </a:rPr>
              <a:t> </a:t>
            </a:r>
            <a:endParaRPr lang="en-AU" sz="2400">
              <a:solidFill>
                <a:schemeClr val="accent1">
                  <a:lumMod val="50000"/>
                </a:schemeClr>
              </a:solidFill>
            </a:endParaRPr>
          </a:p>
          <a:p>
            <a:pPr marL="544195" indent="-457200">
              <a:lnSpc>
                <a:spcPct val="120000"/>
              </a:lnSpc>
              <a:spcAft>
                <a:spcPts val="1000"/>
              </a:spcAft>
              <a:buClr>
                <a:srgbClr val="4559A6"/>
              </a:buClr>
              <a:buFont typeface="Wingdings" panose="05000000000000000000" pitchFamily="2" charset="2"/>
              <a:buChar char="v"/>
            </a:pPr>
            <a:r>
              <a:rPr lang="en-AU" sz="2400">
                <a:solidFill>
                  <a:schemeClr val="accent1">
                    <a:lumMod val="50000"/>
                  </a:schemeClr>
                </a:solidFill>
                <a:latin typeface="Century Gothic"/>
              </a:rPr>
              <a:t>Mental Health First Aid Australia </a:t>
            </a:r>
            <a:r>
              <a:rPr lang="en-AU" sz="2400">
                <a:solidFill>
                  <a:schemeClr val="accent1">
                    <a:lumMod val="50000"/>
                  </a:schemeClr>
                </a:solidFill>
                <a:latin typeface="Century Gothic"/>
                <a:hlinkClick r:id="rId4">
                  <a:extLst>
                    <a:ext uri="{A12FA001-AC4F-418D-AE19-62706E023703}">
                      <ahyp:hlinkClr xmlns:ahyp="http://schemas.microsoft.com/office/drawing/2018/hyperlinkcolor" val="tx"/>
                    </a:ext>
                  </a:extLst>
                </a:hlinkClick>
              </a:rPr>
              <a:t>www.mhfa.com.au</a:t>
            </a:r>
            <a:r>
              <a:rPr lang="en-AU" sz="2400">
                <a:solidFill>
                  <a:schemeClr val="accent1">
                    <a:lumMod val="50000"/>
                  </a:schemeClr>
                </a:solidFill>
                <a:latin typeface="Century Gothic"/>
              </a:rPr>
              <a:t> </a:t>
            </a:r>
            <a:endParaRPr lang="en-AU" sz="2400">
              <a:solidFill>
                <a:schemeClr val="accent1">
                  <a:lumMod val="50000"/>
                </a:schemeClr>
              </a:solidFill>
            </a:endParaRPr>
          </a:p>
          <a:p>
            <a:pPr marL="544195" indent="-457200">
              <a:lnSpc>
                <a:spcPct val="120000"/>
              </a:lnSpc>
              <a:spcAft>
                <a:spcPts val="1000"/>
              </a:spcAft>
              <a:buClr>
                <a:srgbClr val="4559A6"/>
              </a:buClr>
              <a:buFont typeface="Wingdings" panose="05000000000000000000" pitchFamily="2" charset="2"/>
              <a:buChar char="v"/>
            </a:pPr>
            <a:r>
              <a:rPr lang="en-AU" sz="2400">
                <a:solidFill>
                  <a:schemeClr val="accent1">
                    <a:lumMod val="50000"/>
                  </a:schemeClr>
                </a:solidFill>
                <a:latin typeface="Century Gothic"/>
              </a:rPr>
              <a:t>A Head for Business </a:t>
            </a:r>
            <a:r>
              <a:rPr lang="en-AU" sz="2400">
                <a:solidFill>
                  <a:schemeClr val="accent1">
                    <a:lumMod val="50000"/>
                  </a:schemeClr>
                </a:solidFill>
                <a:latin typeface="Century Gothic"/>
                <a:hlinkClick r:id="rId5">
                  <a:extLst>
                    <a:ext uri="{A12FA001-AC4F-418D-AE19-62706E023703}">
                      <ahyp:hlinkClr xmlns:ahyp="http://schemas.microsoft.com/office/drawing/2018/hyperlinkcolor" val="tx"/>
                    </a:ext>
                  </a:extLst>
                </a:hlinkClick>
              </a:rPr>
              <a:t>www.aheadforbusiness.org.au</a:t>
            </a:r>
            <a:r>
              <a:rPr lang="en-AU" sz="2400">
                <a:solidFill>
                  <a:schemeClr val="accent1">
                    <a:lumMod val="50000"/>
                  </a:schemeClr>
                </a:solidFill>
                <a:latin typeface="Century Gothic"/>
              </a:rPr>
              <a:t>  </a:t>
            </a:r>
            <a:endParaRPr lang="en-AU" sz="2400">
              <a:solidFill>
                <a:schemeClr val="accent1">
                  <a:lumMod val="50000"/>
                </a:schemeClr>
              </a:solidFill>
            </a:endParaRPr>
          </a:p>
          <a:p>
            <a:pPr marL="544195" indent="-457200">
              <a:lnSpc>
                <a:spcPct val="120000"/>
              </a:lnSpc>
              <a:spcAft>
                <a:spcPts val="1000"/>
              </a:spcAft>
              <a:buClr>
                <a:srgbClr val="4559A6"/>
              </a:buClr>
              <a:buFont typeface="Wingdings" panose="05000000000000000000" pitchFamily="2" charset="2"/>
              <a:buChar char="v"/>
            </a:pPr>
            <a:r>
              <a:rPr lang="en-AU" sz="2400" err="1">
                <a:solidFill>
                  <a:schemeClr val="accent1">
                    <a:lumMod val="50000"/>
                  </a:schemeClr>
                </a:solidFill>
                <a:latin typeface="Century Gothic"/>
              </a:rPr>
              <a:t>ReturnToWorkSA</a:t>
            </a:r>
            <a:r>
              <a:rPr lang="en-AU" sz="2400">
                <a:solidFill>
                  <a:schemeClr val="accent1">
                    <a:lumMod val="50000"/>
                  </a:schemeClr>
                </a:solidFill>
                <a:latin typeface="Century Gothic"/>
              </a:rPr>
              <a:t> </a:t>
            </a:r>
            <a:r>
              <a:rPr lang="en-AU" sz="2400">
                <a:solidFill>
                  <a:schemeClr val="accent1">
                    <a:lumMod val="50000"/>
                  </a:schemeClr>
                </a:solidFill>
                <a:latin typeface="Century Gothic"/>
                <a:hlinkClick r:id="rId6">
                  <a:extLst>
                    <a:ext uri="{A12FA001-AC4F-418D-AE19-62706E023703}">
                      <ahyp:hlinkClr xmlns:ahyp="http://schemas.microsoft.com/office/drawing/2018/hyperlinkcolor" val="tx"/>
                    </a:ext>
                  </a:extLst>
                </a:hlinkClick>
              </a:rPr>
              <a:t>www.rtwsa.com</a:t>
            </a:r>
            <a:r>
              <a:rPr lang="en-AU" sz="2400">
                <a:solidFill>
                  <a:schemeClr val="accent1">
                    <a:lumMod val="50000"/>
                  </a:schemeClr>
                </a:solidFill>
                <a:latin typeface="Century Gothic"/>
              </a:rPr>
              <a:t> </a:t>
            </a:r>
            <a:endParaRPr lang="en-AU" sz="2400">
              <a:solidFill>
                <a:schemeClr val="accent1">
                  <a:lumMod val="50000"/>
                </a:schemeClr>
              </a:solidFill>
            </a:endParaRPr>
          </a:p>
          <a:p>
            <a:pPr marL="800100" lvl="1" indent="-342900">
              <a:lnSpc>
                <a:spcPct val="120000"/>
              </a:lnSpc>
              <a:spcAft>
                <a:spcPts val="1000"/>
              </a:spcAft>
              <a:buClr>
                <a:srgbClr val="4559A6"/>
              </a:buClr>
              <a:buFont typeface="Wingdings" panose="05000000000000000000" pitchFamily="2" charset="2"/>
              <a:buChar char="Ø"/>
            </a:pPr>
            <a:r>
              <a:rPr lang="en-AU" sz="2000" b="1">
                <a:solidFill>
                  <a:schemeClr val="accent1">
                    <a:lumMod val="50000"/>
                  </a:schemeClr>
                </a:solidFill>
                <a:latin typeface="Century Gothic"/>
              </a:rPr>
              <a:t> Employer Education Team    </a:t>
            </a:r>
            <a:r>
              <a:rPr lang="en-AU" sz="2000">
                <a:solidFill>
                  <a:schemeClr val="accent1">
                    <a:lumMod val="50000"/>
                  </a:schemeClr>
                </a:solidFill>
                <a:latin typeface="Century Gothic"/>
              </a:rPr>
              <a:t>                   </a:t>
            </a:r>
            <a:br>
              <a:rPr lang="en-AU" sz="2000">
                <a:latin typeface="Century Gothic"/>
              </a:rPr>
            </a:br>
            <a:r>
              <a:rPr lang="en-AU" sz="2000">
                <a:solidFill>
                  <a:schemeClr val="accent1">
                    <a:lumMod val="50000"/>
                  </a:schemeClr>
                </a:solidFill>
                <a:latin typeface="Century Gothic"/>
              </a:rPr>
              <a:t>  Hotline:  (08) 8238 5958</a:t>
            </a:r>
          </a:p>
          <a:p>
            <a:pPr marL="800100" lvl="1" indent="-342900">
              <a:lnSpc>
                <a:spcPct val="120000"/>
              </a:lnSpc>
              <a:spcAft>
                <a:spcPts val="1000"/>
              </a:spcAft>
              <a:buClr>
                <a:srgbClr val="4559A6"/>
              </a:buClr>
              <a:buFont typeface="Wingdings" panose="05000000000000000000" pitchFamily="2" charset="2"/>
              <a:buChar char="Ø"/>
            </a:pPr>
            <a:r>
              <a:rPr lang="en-AU" sz="2000" b="1">
                <a:solidFill>
                  <a:schemeClr val="accent1">
                    <a:lumMod val="50000"/>
                  </a:schemeClr>
                </a:solidFill>
                <a:latin typeface="Century Gothic"/>
              </a:rPr>
              <a:t>Mentally Healthy Workplaces Service </a:t>
            </a:r>
            <a:br>
              <a:rPr lang="en-AU" sz="2000">
                <a:latin typeface="Century Gothic"/>
              </a:rPr>
            </a:br>
            <a:r>
              <a:rPr lang="en-AU" sz="2000">
                <a:solidFill>
                  <a:schemeClr val="accent1">
                    <a:lumMod val="50000"/>
                  </a:schemeClr>
                </a:solidFill>
                <a:latin typeface="Century Gothic"/>
              </a:rPr>
              <a:t>  Hotline:  (08) 8233 2310 </a:t>
            </a:r>
            <a:endParaRPr lang="en-AU" sz="2000">
              <a:solidFill>
                <a:schemeClr val="accent1">
                  <a:lumMod val="50000"/>
                </a:schemeClr>
              </a:solidFill>
            </a:endParaRPr>
          </a:p>
        </p:txBody>
      </p:sp>
      <p:pic>
        <p:nvPicPr>
          <p:cNvPr id="10" name="Picture 9"/>
          <p:cNvPicPr>
            <a:picLocks noChangeAspect="1"/>
          </p:cNvPicPr>
          <p:nvPr/>
        </p:nvPicPr>
        <p:blipFill>
          <a:blip r:embed="rId7"/>
          <a:stretch>
            <a:fillRect/>
          </a:stretch>
        </p:blipFill>
        <p:spPr>
          <a:xfrm>
            <a:off x="7461523" y="1881710"/>
            <a:ext cx="4429001" cy="2280935"/>
          </a:xfrm>
          <a:prstGeom prst="rect">
            <a:avLst/>
          </a:prstGeom>
        </p:spPr>
      </p:pic>
      <p:pic>
        <p:nvPicPr>
          <p:cNvPr id="2" name="Picture 1">
            <a:extLst>
              <a:ext uri="{FF2B5EF4-FFF2-40B4-BE49-F238E27FC236}">
                <a16:creationId xmlns:a16="http://schemas.microsoft.com/office/drawing/2014/main" id="{ECE89AAA-8028-8264-61E8-15BBE91C5407}"/>
              </a:ext>
            </a:extLst>
          </p:cNvPr>
          <p:cNvPicPr>
            <a:picLocks noChangeAspect="1"/>
          </p:cNvPicPr>
          <p:nvPr/>
        </p:nvPicPr>
        <p:blipFill>
          <a:blip r:embed="rId8"/>
          <a:stretch>
            <a:fillRect/>
          </a:stretch>
        </p:blipFill>
        <p:spPr>
          <a:xfrm>
            <a:off x="9020606" y="4435588"/>
            <a:ext cx="1914616" cy="1740999"/>
          </a:xfrm>
          <a:prstGeom prst="rect">
            <a:avLst/>
          </a:prstGeom>
        </p:spPr>
      </p:pic>
    </p:spTree>
    <p:extLst>
      <p:ext uri="{BB962C8B-B14F-4D97-AF65-F5344CB8AC3E}">
        <p14:creationId xmlns:p14="http://schemas.microsoft.com/office/powerpoint/2010/main" val="37470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053EDC-B836-C773-7851-611944BD1358}"/>
              </a:ext>
            </a:extLst>
          </p:cNvPr>
          <p:cNvSpPr>
            <a:spLocks noGrp="1"/>
          </p:cNvSpPr>
          <p:nvPr>
            <p:ph type="title"/>
          </p:nvPr>
        </p:nvSpPr>
        <p:spPr/>
        <p:txBody>
          <a:bodyPr lIns="91440" tIns="45720" rIns="91440" bIns="45720" anchor="t">
            <a:normAutofit/>
          </a:bodyPr>
          <a:lstStyle/>
          <a:p>
            <a:r>
              <a:rPr lang="en-AU" dirty="0">
                <a:latin typeface="Century Gothic"/>
              </a:rPr>
              <a:t>Positive aspects of work</a:t>
            </a:r>
            <a:endParaRPr lang="en-AU" dirty="0"/>
          </a:p>
        </p:txBody>
      </p:sp>
      <p:sp>
        <p:nvSpPr>
          <p:cNvPr id="3" name="Content Placeholder 2">
            <a:extLst>
              <a:ext uri="{FF2B5EF4-FFF2-40B4-BE49-F238E27FC236}">
                <a16:creationId xmlns:a16="http://schemas.microsoft.com/office/drawing/2014/main" id="{7F32013B-F703-5C34-37A7-E663608C216F}"/>
              </a:ext>
            </a:extLst>
          </p:cNvPr>
          <p:cNvSpPr>
            <a:spLocks noGrp="1"/>
          </p:cNvSpPr>
          <p:nvPr>
            <p:ph idx="1"/>
          </p:nvPr>
        </p:nvSpPr>
        <p:spPr>
          <a:xfrm>
            <a:off x="1364974" y="2019779"/>
            <a:ext cx="6807201" cy="3839136"/>
          </a:xfrm>
        </p:spPr>
        <p:txBody>
          <a:bodyPr lIns="91440" tIns="45720" rIns="91440" bIns="45720" anchor="t">
            <a:normAutofit/>
          </a:bodyPr>
          <a:lstStyle/>
          <a:p>
            <a:pPr marL="457200" indent="-457200" algn="l">
              <a:buFont typeface="Wingdings" panose="05000000000000000000" pitchFamily="2" charset="2"/>
              <a:buChar char="§"/>
            </a:pPr>
            <a:r>
              <a:rPr lang="en-AU" sz="2600">
                <a:solidFill>
                  <a:schemeClr val="tx2"/>
                </a:solidFill>
                <a:latin typeface="Century Gothic"/>
              </a:rPr>
              <a:t>stimulating work</a:t>
            </a:r>
            <a:endParaRPr lang="en-US">
              <a:solidFill>
                <a:schemeClr val="tx2"/>
              </a:solidFill>
              <a:latin typeface="Century Gothic"/>
            </a:endParaRPr>
          </a:p>
          <a:p>
            <a:pPr marL="457200" indent="-457200" algn="l">
              <a:buFont typeface="Wingdings" panose="05000000000000000000" pitchFamily="2" charset="2"/>
              <a:buChar char="§"/>
            </a:pPr>
            <a:r>
              <a:rPr lang="en-AU" sz="2600" dirty="0">
                <a:solidFill>
                  <a:schemeClr val="tx2"/>
                </a:solidFill>
              </a:rPr>
              <a:t>meaning and purpose in work</a:t>
            </a:r>
          </a:p>
          <a:p>
            <a:pPr marL="457200" indent="-457200">
              <a:buFont typeface="Wingdings" panose="05000000000000000000" pitchFamily="2" charset="2"/>
              <a:buChar char="§"/>
            </a:pPr>
            <a:r>
              <a:rPr lang="en-AU" sz="2600" dirty="0">
                <a:solidFill>
                  <a:schemeClr val="tx2"/>
                </a:solidFill>
              </a:rPr>
              <a:t>strong workplace connections</a:t>
            </a:r>
          </a:p>
          <a:p>
            <a:pPr marL="457200" indent="-457200" algn="l">
              <a:buFont typeface="Wingdings" panose="05000000000000000000" pitchFamily="2" charset="2"/>
              <a:buChar char="§"/>
            </a:pPr>
            <a:r>
              <a:rPr lang="en-AU" sz="2600" dirty="0">
                <a:solidFill>
                  <a:schemeClr val="tx2"/>
                </a:solidFill>
              </a:rPr>
              <a:t>opportunities for personal and professional growth</a:t>
            </a:r>
          </a:p>
          <a:p>
            <a:pPr marL="457200" indent="-457200" algn="l">
              <a:buFont typeface="Wingdings" panose="05000000000000000000" pitchFamily="2" charset="2"/>
              <a:buChar char="§"/>
            </a:pPr>
            <a:r>
              <a:rPr lang="en-AU" sz="2600" dirty="0">
                <a:solidFill>
                  <a:schemeClr val="tx2"/>
                </a:solidFill>
              </a:rPr>
              <a:t>positive and supported leadership</a:t>
            </a:r>
          </a:p>
          <a:p>
            <a:pPr marL="457200" indent="-457200" algn="l">
              <a:buFont typeface="Wingdings" panose="05000000000000000000" pitchFamily="2" charset="2"/>
              <a:buChar char="§"/>
            </a:pPr>
            <a:r>
              <a:rPr lang="en-AU" sz="2600" dirty="0">
                <a:solidFill>
                  <a:schemeClr val="tx2"/>
                </a:solidFill>
              </a:rPr>
              <a:t>personal resources to adopting healthy behaviours</a:t>
            </a:r>
            <a:endParaRPr lang="en-AU" dirty="0"/>
          </a:p>
        </p:txBody>
      </p:sp>
      <p:pic>
        <p:nvPicPr>
          <p:cNvPr id="2" name="Picture 1" descr="A person and person in aprons smiling&#10;&#10;Description automatically generated">
            <a:extLst>
              <a:ext uri="{FF2B5EF4-FFF2-40B4-BE49-F238E27FC236}">
                <a16:creationId xmlns:a16="http://schemas.microsoft.com/office/drawing/2014/main" id="{E6CCEA4D-B2E8-2829-00B9-0917EF61EBA4}"/>
              </a:ext>
            </a:extLst>
          </p:cNvPr>
          <p:cNvPicPr>
            <a:picLocks noChangeAspect="1"/>
          </p:cNvPicPr>
          <p:nvPr/>
        </p:nvPicPr>
        <p:blipFill>
          <a:blip r:embed="rId3"/>
          <a:stretch>
            <a:fillRect/>
          </a:stretch>
        </p:blipFill>
        <p:spPr>
          <a:xfrm>
            <a:off x="8260176" y="1813960"/>
            <a:ext cx="3799647" cy="3075471"/>
          </a:xfrm>
          <a:prstGeom prst="rect">
            <a:avLst/>
          </a:prstGeom>
        </p:spPr>
      </p:pic>
      <p:pic>
        <p:nvPicPr>
          <p:cNvPr id="6" name="Picture 5">
            <a:extLst>
              <a:ext uri="{FF2B5EF4-FFF2-40B4-BE49-F238E27FC236}">
                <a16:creationId xmlns:a16="http://schemas.microsoft.com/office/drawing/2014/main" id="{48380580-A2CC-2728-F377-1DD66328137F}"/>
              </a:ext>
            </a:extLst>
          </p:cNvPr>
          <p:cNvPicPr>
            <a:picLocks noChangeAspect="1"/>
          </p:cNvPicPr>
          <p:nvPr/>
        </p:nvPicPr>
        <p:blipFill>
          <a:blip r:embed="rId4"/>
          <a:stretch>
            <a:fillRect/>
          </a:stretch>
        </p:blipFill>
        <p:spPr>
          <a:xfrm>
            <a:off x="-2805" y="-4087"/>
            <a:ext cx="2539791" cy="708933"/>
          </a:xfrm>
          <a:prstGeom prst="rect">
            <a:avLst/>
          </a:prstGeom>
        </p:spPr>
      </p:pic>
    </p:spTree>
    <p:extLst>
      <p:ext uri="{BB962C8B-B14F-4D97-AF65-F5344CB8AC3E}">
        <p14:creationId xmlns:p14="http://schemas.microsoft.com/office/powerpoint/2010/main" val="128609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595945-66A7-48F9-0459-2117C939892A}"/>
              </a:ext>
            </a:extLst>
          </p:cNvPr>
          <p:cNvPicPr>
            <a:picLocks noGrp="1" noChangeAspect="1"/>
          </p:cNvPicPr>
          <p:nvPr>
            <p:ph idx="1"/>
          </p:nvPr>
        </p:nvPicPr>
        <p:blipFill>
          <a:blip r:embed="rId3"/>
          <a:stretch>
            <a:fillRect/>
          </a:stretch>
        </p:blipFill>
        <p:spPr>
          <a:xfrm>
            <a:off x="970593" y="1859208"/>
            <a:ext cx="9985222" cy="4480719"/>
          </a:xfrm>
        </p:spPr>
      </p:pic>
      <p:sp>
        <p:nvSpPr>
          <p:cNvPr id="6" name="Rectangle 25">
            <a:extLst>
              <a:ext uri="{FF2B5EF4-FFF2-40B4-BE49-F238E27FC236}">
                <a16:creationId xmlns:a16="http://schemas.microsoft.com/office/drawing/2014/main" id="{757B11FB-99C0-5DFE-2369-1D925DCCE2F7}"/>
              </a:ext>
            </a:extLst>
          </p:cNvPr>
          <p:cNvSpPr>
            <a:spLocks noChangeArrowheads="1"/>
          </p:cNvSpPr>
          <p:nvPr/>
        </p:nvSpPr>
        <p:spPr bwMode="auto">
          <a:xfrm>
            <a:off x="6658377" y="6475866"/>
            <a:ext cx="5417713" cy="275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1pPr>
            <a:lvl2pPr>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2pPr>
            <a:lvl3pPr>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3pPr>
            <a:lvl4pPr>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4pPr>
            <a:lvl5pPr>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5pPr>
            <a:lvl6pPr marL="2514600" indent="-228600" fontAlgn="base" hangingPunct="0">
              <a:lnSpc>
                <a:spcPct val="8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6pPr>
            <a:lvl7pPr marL="2971800" indent="-228600" fontAlgn="base" hangingPunct="0">
              <a:lnSpc>
                <a:spcPct val="8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7pPr>
            <a:lvl8pPr marL="3429000" indent="-228600" fontAlgn="base" hangingPunct="0">
              <a:lnSpc>
                <a:spcPct val="8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8pPr>
            <a:lvl9pPr marL="3886200" indent="-228600" fontAlgn="base" hangingPunct="0">
              <a:lnSpc>
                <a:spcPct val="83000"/>
              </a:lnSpc>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sz="1200">
                <a:solidFill>
                  <a:srgbClr val="211D1E"/>
                </a:solidFill>
                <a:latin typeface="Aktiv Grotesk" charset="0"/>
              </a:rPr>
              <a:t>Source: Blueprint for Mentally Healthy Workplaces. National Workplace Initiative </a:t>
            </a:r>
          </a:p>
        </p:txBody>
      </p:sp>
    </p:spTree>
    <p:extLst>
      <p:ext uri="{BB962C8B-B14F-4D97-AF65-F5344CB8AC3E}">
        <p14:creationId xmlns:p14="http://schemas.microsoft.com/office/powerpoint/2010/main" val="4161643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12A76F-CBDF-6EAC-5005-83142B17EC2D}"/>
              </a:ext>
            </a:extLst>
          </p:cNvPr>
          <p:cNvPicPr>
            <a:picLocks noChangeAspect="1"/>
          </p:cNvPicPr>
          <p:nvPr/>
        </p:nvPicPr>
        <p:blipFill>
          <a:blip r:embed="rId3"/>
          <a:stretch>
            <a:fillRect/>
          </a:stretch>
        </p:blipFill>
        <p:spPr>
          <a:xfrm>
            <a:off x="6808802" y="2767500"/>
            <a:ext cx="3987469" cy="3987469"/>
          </a:xfrm>
          <a:prstGeom prst="rect">
            <a:avLst/>
          </a:prstGeom>
        </p:spPr>
      </p:pic>
      <p:pic>
        <p:nvPicPr>
          <p:cNvPr id="6" name="Picture 5">
            <a:extLst>
              <a:ext uri="{FF2B5EF4-FFF2-40B4-BE49-F238E27FC236}">
                <a16:creationId xmlns:a16="http://schemas.microsoft.com/office/drawing/2014/main" id="{316FCD49-43FB-EE4D-244A-5224FD289D30}"/>
              </a:ext>
            </a:extLst>
          </p:cNvPr>
          <p:cNvPicPr>
            <a:picLocks noChangeAspect="1"/>
          </p:cNvPicPr>
          <p:nvPr/>
        </p:nvPicPr>
        <p:blipFill>
          <a:blip r:embed="rId4"/>
          <a:stretch>
            <a:fillRect/>
          </a:stretch>
        </p:blipFill>
        <p:spPr>
          <a:xfrm>
            <a:off x="508221" y="975929"/>
            <a:ext cx="5413077" cy="5404913"/>
          </a:xfrm>
          <a:prstGeom prst="rect">
            <a:avLst/>
          </a:prstGeom>
        </p:spPr>
      </p:pic>
      <p:sp>
        <p:nvSpPr>
          <p:cNvPr id="12" name="Title 11">
            <a:extLst>
              <a:ext uri="{FF2B5EF4-FFF2-40B4-BE49-F238E27FC236}">
                <a16:creationId xmlns:a16="http://schemas.microsoft.com/office/drawing/2014/main" id="{667DA53C-80F4-D86D-CD41-455F8E4AFDC1}"/>
              </a:ext>
            </a:extLst>
          </p:cNvPr>
          <p:cNvSpPr>
            <a:spLocks noGrp="1"/>
          </p:cNvSpPr>
          <p:nvPr>
            <p:ph type="title"/>
          </p:nvPr>
        </p:nvSpPr>
        <p:spPr>
          <a:xfrm>
            <a:off x="6096000" y="1931462"/>
            <a:ext cx="5413075" cy="1009651"/>
          </a:xfrm>
        </p:spPr>
        <p:txBody>
          <a:bodyPr>
            <a:normAutofit/>
          </a:bodyPr>
          <a:lstStyle/>
          <a:p>
            <a:pPr algn="ctr"/>
            <a:r>
              <a:rPr lang="en-AU" sz="3200"/>
              <a:t>Toolkit of resources</a:t>
            </a:r>
          </a:p>
        </p:txBody>
      </p:sp>
    </p:spTree>
    <p:extLst>
      <p:ext uri="{BB962C8B-B14F-4D97-AF65-F5344CB8AC3E}">
        <p14:creationId xmlns:p14="http://schemas.microsoft.com/office/powerpoint/2010/main" val="66174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5A83FA-668B-A84D-A5E9-93835BD55EE5}"/>
              </a:ext>
            </a:extLst>
          </p:cNvPr>
          <p:cNvSpPr>
            <a:spLocks noGrp="1"/>
          </p:cNvSpPr>
          <p:nvPr>
            <p:ph type="title"/>
          </p:nvPr>
        </p:nvSpPr>
        <p:spPr>
          <a:xfrm>
            <a:off x="522493" y="788447"/>
            <a:ext cx="9435548" cy="1009651"/>
          </a:xfrm>
        </p:spPr>
        <p:txBody>
          <a:bodyPr>
            <a:normAutofit/>
          </a:bodyPr>
          <a:lstStyle/>
          <a:p>
            <a:r>
              <a:rPr lang="en-US" sz="4500" b="1">
                <a:solidFill>
                  <a:srgbClr val="002060"/>
                </a:solidFill>
                <a:latin typeface="Gilroy" pitchFamily="2" charset="77"/>
              </a:rPr>
              <a:t>Our contact details </a:t>
            </a:r>
          </a:p>
        </p:txBody>
      </p:sp>
      <p:sp>
        <p:nvSpPr>
          <p:cNvPr id="3" name="Content Placeholder 2">
            <a:extLst>
              <a:ext uri="{FF2B5EF4-FFF2-40B4-BE49-F238E27FC236}">
                <a16:creationId xmlns:a16="http://schemas.microsoft.com/office/drawing/2014/main" id="{8621F2A7-E43F-3048-BD03-8592B171FC32}"/>
              </a:ext>
            </a:extLst>
          </p:cNvPr>
          <p:cNvSpPr>
            <a:spLocks noGrp="1"/>
          </p:cNvSpPr>
          <p:nvPr>
            <p:ph idx="1"/>
          </p:nvPr>
        </p:nvSpPr>
        <p:spPr>
          <a:xfrm>
            <a:off x="522493" y="1798098"/>
            <a:ext cx="10582382" cy="5549299"/>
          </a:xfrm>
        </p:spPr>
        <p:txBody>
          <a:bodyPr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2400">
                <a:solidFill>
                  <a:srgbClr val="56565A"/>
                </a:solidFill>
                <a:latin typeface="Gilroy"/>
              </a:rPr>
              <a:t>Mardi Webber </a:t>
            </a:r>
            <a:br>
              <a:rPr lang="en-AU" sz="2400" dirty="0">
                <a:latin typeface="Gilroy"/>
              </a:rPr>
            </a:br>
            <a:r>
              <a:rPr lang="en-AU" sz="2400" i="1">
                <a:solidFill>
                  <a:prstClr val="black"/>
                </a:solidFill>
                <a:latin typeface="Gilroy"/>
              </a:rPr>
              <a:t>Mentally Healthy Workplaces Consultant, </a:t>
            </a:r>
            <a:r>
              <a:rPr lang="en-AU" sz="2400" i="1" err="1">
                <a:solidFill>
                  <a:prstClr val="black"/>
                </a:solidFill>
                <a:latin typeface="Gilroy"/>
              </a:rPr>
              <a:t>ReturnToWorkSA</a:t>
            </a:r>
            <a:endParaRPr lang="en-AU" sz="2400" i="1">
              <a:solidFill>
                <a:prstClr val="black"/>
              </a:solidFill>
              <a:latin typeface="Gilroy"/>
            </a:endParaRPr>
          </a:p>
          <a:p>
            <a:pPr defTabSz="457200">
              <a:lnSpc>
                <a:spcPct val="100000"/>
              </a:lnSpc>
              <a:spcBef>
                <a:spcPts val="0"/>
              </a:spcBef>
              <a:defRPr/>
            </a:pPr>
            <a:r>
              <a:rPr lang="en-AU" sz="2400">
                <a:solidFill>
                  <a:prstClr val="black"/>
                </a:solidFill>
                <a:latin typeface="Gilroy"/>
              </a:rPr>
              <a:t>Hotline: 08 8233 2310 Email: </a:t>
            </a:r>
            <a:r>
              <a:rPr lang="en-AU" sz="2400" dirty="0">
                <a:solidFill>
                  <a:prstClr val="black"/>
                </a:solidFill>
                <a:latin typeface="Gilroy"/>
                <a:hlinkClick r:id="rId3">
                  <a:extLst>
                    <a:ext uri="{A12FA001-AC4F-418D-AE19-62706E023703}">
                      <ahyp:hlinkClr xmlns:ahyp="http://schemas.microsoft.com/office/drawing/2018/hyperlinkcolor" val="tx"/>
                    </a:ext>
                  </a:extLst>
                </a:hlinkClick>
              </a:rPr>
              <a:t>mentallyhealthy@rtwsa.com</a:t>
            </a:r>
            <a:r>
              <a:rPr lang="en-AU" sz="2400" dirty="0">
                <a:solidFill>
                  <a:prstClr val="black"/>
                </a:solidFill>
                <a:latin typeface="Gilroy"/>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2400" dirty="0">
              <a:solidFill>
                <a:prstClr val="black"/>
              </a:solidFill>
              <a:latin typeface="Gilroy"/>
            </a:endParaRPr>
          </a:p>
          <a:p>
            <a:pPr defTabSz="457200">
              <a:lnSpc>
                <a:spcPct val="100000"/>
              </a:lnSpc>
              <a:spcBef>
                <a:spcPts val="0"/>
              </a:spcBef>
              <a:defRPr/>
            </a:pPr>
            <a:r>
              <a:rPr lang="en-AU" sz="2400">
                <a:solidFill>
                  <a:srgbClr val="56565A"/>
                </a:solidFill>
                <a:latin typeface="Gilroy"/>
              </a:rPr>
              <a:t>Kylie Cocks </a:t>
            </a:r>
          </a:p>
          <a:p>
            <a:pPr defTabSz="457200">
              <a:lnSpc>
                <a:spcPct val="100000"/>
              </a:lnSpc>
              <a:spcBef>
                <a:spcPts val="0"/>
              </a:spcBef>
              <a:defRPr/>
            </a:pPr>
            <a:r>
              <a:rPr lang="en-AU" sz="2400" i="1">
                <a:solidFill>
                  <a:prstClr val="black"/>
                </a:solidFill>
                <a:latin typeface="Gilroy"/>
              </a:rPr>
              <a:t>A/Program Manager, Healthy Workplaces, Preventive Health SA </a:t>
            </a:r>
          </a:p>
          <a:p>
            <a:pPr defTabSz="457200">
              <a:lnSpc>
                <a:spcPct val="100000"/>
              </a:lnSpc>
              <a:spcBef>
                <a:spcPts val="0"/>
              </a:spcBef>
              <a:defRPr/>
            </a:pPr>
            <a:r>
              <a:rPr lang="en-AU" sz="2400">
                <a:solidFill>
                  <a:prstClr val="black"/>
                </a:solidFill>
                <a:latin typeface="Gilroy"/>
              </a:rPr>
              <a:t>Phone:  (08) 7117 9163 Email: </a:t>
            </a:r>
            <a:r>
              <a:rPr lang="en-AU" sz="2400" dirty="0">
                <a:solidFill>
                  <a:prstClr val="black"/>
                </a:solidFill>
                <a:latin typeface="Gilroy"/>
                <a:hlinkClick r:id="rId4">
                  <a:extLst>
                    <a:ext uri="{A12FA001-AC4F-418D-AE19-62706E023703}">
                      <ahyp:hlinkClr xmlns:ahyp="http://schemas.microsoft.com/office/drawing/2018/hyperlinkcolor" val="tx"/>
                    </a:ext>
                  </a:extLst>
                </a:hlinkClick>
              </a:rPr>
              <a:t>healthyworkplaces@sa.gov.au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2400" dirty="0">
              <a:solidFill>
                <a:prstClr val="black"/>
              </a:solidFill>
              <a:latin typeface="Gilroy"/>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2400">
                <a:solidFill>
                  <a:srgbClr val="56565A"/>
                </a:solidFill>
                <a:latin typeface="Gilroy"/>
              </a:rPr>
              <a:t>Jason </a:t>
            </a:r>
            <a:r>
              <a:rPr lang="en-AU" sz="2400" err="1">
                <a:solidFill>
                  <a:srgbClr val="56565A"/>
                </a:solidFill>
                <a:latin typeface="Gilroy"/>
              </a:rPr>
              <a:t>Mavrikis</a:t>
            </a:r>
            <a:endParaRPr lang="en-AU" sz="2400">
              <a:solidFill>
                <a:srgbClr val="56565A"/>
              </a:solidFill>
              <a:latin typeface="Gilroy"/>
            </a:endParaRPr>
          </a:p>
          <a:p>
            <a:pPr>
              <a:spcAft>
                <a:spcPts val="200"/>
              </a:spcAft>
            </a:pPr>
            <a:r>
              <a:rPr lang="en-US" sz="2400" i="1">
                <a:solidFill>
                  <a:prstClr val="black"/>
                </a:solidFill>
                <a:latin typeface="Gilroy"/>
              </a:rPr>
              <a:t>Chief Advisor Psychosocial, </a:t>
            </a:r>
            <a:r>
              <a:rPr lang="en-AU" sz="2400" i="1">
                <a:solidFill>
                  <a:prstClr val="black"/>
                </a:solidFill>
                <a:latin typeface="Gilroy"/>
              </a:rPr>
              <a:t>Regulatory Assurance, Compliance and Enforcement Directorate, SafeWork SA</a:t>
            </a:r>
          </a:p>
          <a:p>
            <a:pPr defTabSz="457200">
              <a:lnSpc>
                <a:spcPct val="100000"/>
              </a:lnSpc>
              <a:spcBef>
                <a:spcPts val="0"/>
              </a:spcBef>
              <a:defRPr/>
            </a:pPr>
            <a:r>
              <a:rPr lang="en-AU" sz="2400">
                <a:solidFill>
                  <a:prstClr val="black"/>
                </a:solidFill>
                <a:latin typeface="Gilroy"/>
              </a:rPr>
              <a:t>Phone:  (08) 8522 0789</a:t>
            </a:r>
            <a:r>
              <a:rPr lang="en-US" sz="2400" dirty="0">
                <a:solidFill>
                  <a:prstClr val="black"/>
                </a:solidFill>
                <a:latin typeface="Gilroy"/>
              </a:rPr>
              <a:t>  </a:t>
            </a:r>
            <a:r>
              <a:rPr lang="en-AU" sz="2400">
                <a:solidFill>
                  <a:prstClr val="black"/>
                </a:solidFill>
                <a:latin typeface="Gilroy"/>
              </a:rPr>
              <a:t>Email: </a:t>
            </a:r>
            <a:r>
              <a:rPr lang="en-AU" sz="2400" dirty="0">
                <a:solidFill>
                  <a:prstClr val="black"/>
                </a:solidFill>
                <a:latin typeface="Gilroy"/>
                <a:hlinkClick r:id="rId5">
                  <a:extLst>
                    <a:ext uri="{A12FA001-AC4F-418D-AE19-62706E023703}">
                      <ahyp:hlinkClr xmlns:ahyp="http://schemas.microsoft.com/office/drawing/2018/hyperlinkcolor" val="tx"/>
                    </a:ext>
                  </a:extLst>
                </a:hlinkClick>
              </a:rPr>
              <a:t>jason.mavrikis@sa.gov.au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2400">
              <a:solidFill>
                <a:prstClr val="black"/>
              </a:solidFill>
              <a:latin typeface="Gilroy"/>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Gilroy"/>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2400">
              <a:solidFill>
                <a:prstClr val="black"/>
              </a:solidFill>
              <a:latin typeface="Gilroy"/>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Gilroy"/>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33125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FDF4-D6FF-EF84-749A-65CA9DDB33E5}"/>
              </a:ext>
            </a:extLst>
          </p:cNvPr>
          <p:cNvSpPr>
            <a:spLocks noGrp="1"/>
          </p:cNvSpPr>
          <p:nvPr>
            <p:ph type="title"/>
          </p:nvPr>
        </p:nvSpPr>
        <p:spPr>
          <a:xfrm>
            <a:off x="1303049" y="2419349"/>
            <a:ext cx="9585902" cy="1009651"/>
          </a:xfrm>
        </p:spPr>
        <p:txBody>
          <a:bodyPr>
            <a:noAutofit/>
          </a:bodyPr>
          <a:lstStyle/>
          <a:p>
            <a:pPr algn="ctr"/>
            <a:r>
              <a:rPr lang="en-US" sz="4800"/>
              <a:t>Kylie Cocks</a:t>
            </a:r>
          </a:p>
        </p:txBody>
      </p:sp>
      <p:sp>
        <p:nvSpPr>
          <p:cNvPr id="3" name="Content Placeholder 2">
            <a:extLst>
              <a:ext uri="{FF2B5EF4-FFF2-40B4-BE49-F238E27FC236}">
                <a16:creationId xmlns:a16="http://schemas.microsoft.com/office/drawing/2014/main" id="{8E35B563-6F7A-D5A9-A352-45BBB93CBDE1}"/>
              </a:ext>
            </a:extLst>
          </p:cNvPr>
          <p:cNvSpPr>
            <a:spLocks noGrp="1"/>
          </p:cNvSpPr>
          <p:nvPr>
            <p:ph idx="1"/>
          </p:nvPr>
        </p:nvSpPr>
        <p:spPr>
          <a:xfrm>
            <a:off x="2123755" y="3429000"/>
            <a:ext cx="7944489" cy="1373909"/>
          </a:xfrm>
        </p:spPr>
        <p:txBody>
          <a:bodyPr lIns="91440" tIns="45720" rIns="91440" bIns="45720" anchor="t">
            <a:normAutofit/>
          </a:bodyPr>
          <a:lstStyle/>
          <a:p>
            <a:pPr algn="ctr"/>
            <a:r>
              <a:rPr lang="en-AU" sz="2400" dirty="0">
                <a:solidFill>
                  <a:schemeClr val="tx2"/>
                </a:solidFill>
                <a:latin typeface="Century Gothic"/>
              </a:rPr>
              <a:t>Acting Program Manager Healthy Workplaces</a:t>
            </a:r>
          </a:p>
        </p:txBody>
      </p:sp>
      <p:pic>
        <p:nvPicPr>
          <p:cNvPr id="4" name="Content Placeholder 14" descr="A black background with blue text&#10;&#10;Description automatically generated">
            <a:extLst>
              <a:ext uri="{FF2B5EF4-FFF2-40B4-BE49-F238E27FC236}">
                <a16:creationId xmlns:a16="http://schemas.microsoft.com/office/drawing/2014/main" id="{F3674870-A9D5-29B7-7F3F-32DECEDE6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966" y="4895273"/>
            <a:ext cx="4420974" cy="1111250"/>
          </a:xfrm>
          <a:prstGeom prst="rect">
            <a:avLst/>
          </a:prstGeom>
        </p:spPr>
      </p:pic>
    </p:spTree>
    <p:extLst>
      <p:ext uri="{BB962C8B-B14F-4D97-AF65-F5344CB8AC3E}">
        <p14:creationId xmlns:p14="http://schemas.microsoft.com/office/powerpoint/2010/main" val="7886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5A83FA-668B-A84D-A5E9-93835BD55EE5}"/>
              </a:ext>
            </a:extLst>
          </p:cNvPr>
          <p:cNvSpPr>
            <a:spLocks noGrp="1"/>
          </p:cNvSpPr>
          <p:nvPr>
            <p:ph type="title"/>
          </p:nvPr>
        </p:nvSpPr>
        <p:spPr/>
        <p:txBody>
          <a:bodyPr>
            <a:normAutofit/>
          </a:bodyPr>
          <a:lstStyle/>
          <a:p>
            <a:r>
              <a:rPr lang="en-AU"/>
              <a:t>Look after you </a:t>
            </a:r>
          </a:p>
        </p:txBody>
      </p:sp>
      <p:sp>
        <p:nvSpPr>
          <p:cNvPr id="3" name="Content Placeholder 2">
            <a:extLst>
              <a:ext uri="{FF2B5EF4-FFF2-40B4-BE49-F238E27FC236}">
                <a16:creationId xmlns:a16="http://schemas.microsoft.com/office/drawing/2014/main" id="{8621F2A7-E43F-3048-BD03-8592B171FC32}"/>
              </a:ext>
            </a:extLst>
          </p:cNvPr>
          <p:cNvSpPr>
            <a:spLocks noGrp="1"/>
          </p:cNvSpPr>
          <p:nvPr>
            <p:ph idx="1"/>
          </p:nvPr>
        </p:nvSpPr>
        <p:spPr>
          <a:xfrm>
            <a:off x="898809" y="2320842"/>
            <a:ext cx="7225283" cy="3640299"/>
          </a:xfrm>
        </p:spPr>
        <p:txBody>
          <a:bodyPr>
            <a:noAutofit/>
          </a:bodyPr>
          <a:lstStyle/>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Stay </a:t>
            </a:r>
            <a:r>
              <a:rPr lang="en-AU" sz="2400" u="sng" dirty="0">
                <a:solidFill>
                  <a:schemeClr val="tx2"/>
                </a:solidFill>
              </a:rPr>
              <a:t>connected </a:t>
            </a:r>
            <a:r>
              <a:rPr lang="en-AU" sz="2400" dirty="0">
                <a:solidFill>
                  <a:schemeClr val="tx2"/>
                </a:solidFill>
              </a:rPr>
              <a:t>to friends and family </a:t>
            </a:r>
          </a:p>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Maintain a </a:t>
            </a:r>
            <a:r>
              <a:rPr lang="en-AU" sz="2400" u="sng" dirty="0">
                <a:solidFill>
                  <a:schemeClr val="tx2"/>
                </a:solidFill>
              </a:rPr>
              <a:t>healthy lifestyle </a:t>
            </a:r>
            <a:r>
              <a:rPr lang="en-AU" sz="2400" dirty="0">
                <a:solidFill>
                  <a:schemeClr val="tx2"/>
                </a:solidFill>
              </a:rPr>
              <a:t>(physical exercise, eating well, good sleep)</a:t>
            </a:r>
          </a:p>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Establish </a:t>
            </a:r>
            <a:r>
              <a:rPr lang="en-AU" sz="2400" u="sng" dirty="0">
                <a:solidFill>
                  <a:schemeClr val="tx2"/>
                </a:solidFill>
              </a:rPr>
              <a:t>boundaries</a:t>
            </a:r>
            <a:r>
              <a:rPr lang="en-AU" sz="2400" dirty="0">
                <a:solidFill>
                  <a:schemeClr val="tx2"/>
                </a:solidFill>
              </a:rPr>
              <a:t> to work hours</a:t>
            </a:r>
          </a:p>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Take </a:t>
            </a:r>
            <a:r>
              <a:rPr lang="en-AU" sz="2400" u="sng" dirty="0">
                <a:solidFill>
                  <a:schemeClr val="tx2"/>
                </a:solidFill>
              </a:rPr>
              <a:t>time out </a:t>
            </a:r>
            <a:r>
              <a:rPr lang="en-AU" sz="2400" dirty="0">
                <a:solidFill>
                  <a:schemeClr val="tx2"/>
                </a:solidFill>
              </a:rPr>
              <a:t>to notice</a:t>
            </a:r>
          </a:p>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Seek advice and access </a:t>
            </a:r>
            <a:r>
              <a:rPr lang="en-AU" sz="2400" u="sng" dirty="0">
                <a:solidFill>
                  <a:schemeClr val="tx2"/>
                </a:solidFill>
              </a:rPr>
              <a:t>supports</a:t>
            </a:r>
            <a:r>
              <a:rPr lang="en-AU" sz="2400" dirty="0">
                <a:solidFill>
                  <a:schemeClr val="tx2"/>
                </a:solidFill>
              </a:rPr>
              <a:t> when needed</a:t>
            </a:r>
          </a:p>
          <a:p>
            <a:pPr marL="450850" indent="-450850">
              <a:spcBef>
                <a:spcPts val="0"/>
              </a:spcBef>
              <a:spcAft>
                <a:spcPts val="600"/>
              </a:spcAft>
              <a:buClr>
                <a:srgbClr val="4559A6"/>
              </a:buClr>
              <a:buFont typeface="Wingdings" panose="05000000000000000000" pitchFamily="2" charset="2"/>
              <a:buChar char="§"/>
            </a:pPr>
            <a:r>
              <a:rPr lang="en-AU" sz="2400" dirty="0">
                <a:solidFill>
                  <a:schemeClr val="tx2"/>
                </a:solidFill>
              </a:rPr>
              <a:t>Tune in to early </a:t>
            </a:r>
            <a:r>
              <a:rPr lang="en-AU" sz="2400" u="sng" dirty="0">
                <a:solidFill>
                  <a:schemeClr val="tx2"/>
                </a:solidFill>
              </a:rPr>
              <a:t>signs of stress </a:t>
            </a:r>
            <a:r>
              <a:rPr lang="en-AU" sz="2400" dirty="0">
                <a:solidFill>
                  <a:schemeClr val="tx2"/>
                </a:solidFill>
              </a:rPr>
              <a:t>and take action on the main causes.</a:t>
            </a:r>
          </a:p>
          <a:p>
            <a:pPr marL="450850" indent="-450850">
              <a:spcBef>
                <a:spcPts val="0"/>
              </a:spcBef>
              <a:spcAft>
                <a:spcPts val="600"/>
              </a:spcAft>
              <a:buClr>
                <a:srgbClr val="4559A6"/>
              </a:buClr>
              <a:buFont typeface="Wingdings" panose="05000000000000000000" pitchFamily="2" charset="2"/>
              <a:buChar char="§"/>
            </a:pPr>
            <a:endParaRPr lang="en-AU" sz="2400" dirty="0">
              <a:solidFill>
                <a:schemeClr val="tx2"/>
              </a:solidFill>
            </a:endParaRPr>
          </a:p>
        </p:txBody>
      </p:sp>
      <p:pic>
        <p:nvPicPr>
          <p:cNvPr id="2" name="Picture 1">
            <a:extLst>
              <a:ext uri="{FF2B5EF4-FFF2-40B4-BE49-F238E27FC236}">
                <a16:creationId xmlns:a16="http://schemas.microsoft.com/office/drawing/2014/main" id="{62E7D3E6-AD45-4196-AF02-EBC41544C291}"/>
              </a:ext>
            </a:extLst>
          </p:cNvPr>
          <p:cNvPicPr>
            <a:picLocks noChangeAspect="1"/>
          </p:cNvPicPr>
          <p:nvPr/>
        </p:nvPicPr>
        <p:blipFill>
          <a:blip r:embed="rId3"/>
          <a:stretch>
            <a:fillRect/>
          </a:stretch>
        </p:blipFill>
        <p:spPr>
          <a:xfrm>
            <a:off x="8256816" y="1980332"/>
            <a:ext cx="3935184" cy="3980809"/>
          </a:xfrm>
          <a:prstGeom prst="rect">
            <a:avLst/>
          </a:prstGeom>
        </p:spPr>
      </p:pic>
    </p:spTree>
    <p:extLst>
      <p:ext uri="{BB962C8B-B14F-4D97-AF65-F5344CB8AC3E}">
        <p14:creationId xmlns:p14="http://schemas.microsoft.com/office/powerpoint/2010/main" val="253441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7B13-DD6B-1F10-10E4-78E103B0EC1E}"/>
              </a:ext>
            </a:extLst>
          </p:cNvPr>
          <p:cNvSpPr>
            <a:spLocks noGrp="1"/>
          </p:cNvSpPr>
          <p:nvPr>
            <p:ph type="title"/>
          </p:nvPr>
        </p:nvSpPr>
        <p:spPr/>
        <p:txBody>
          <a:bodyPr/>
          <a:lstStyle/>
          <a:p>
            <a:r>
              <a:rPr lang="en-AU"/>
              <a:t>Finding optimum </a:t>
            </a:r>
          </a:p>
        </p:txBody>
      </p:sp>
      <p:pic>
        <p:nvPicPr>
          <p:cNvPr id="5" name="Content Placeholder 4" descr="A diagram of a pink circle&#10;&#10;Description automatically generated">
            <a:extLst>
              <a:ext uri="{FF2B5EF4-FFF2-40B4-BE49-F238E27FC236}">
                <a16:creationId xmlns:a16="http://schemas.microsoft.com/office/drawing/2014/main" id="{E47683EB-0445-C2D6-558F-238F597456A1}"/>
              </a:ext>
            </a:extLst>
          </p:cNvPr>
          <p:cNvPicPr>
            <a:picLocks noGrp="1" noChangeAspect="1"/>
          </p:cNvPicPr>
          <p:nvPr>
            <p:ph idx="1"/>
          </p:nvPr>
        </p:nvPicPr>
        <p:blipFill>
          <a:blip r:embed="rId3"/>
          <a:stretch>
            <a:fillRect/>
          </a:stretch>
        </p:blipFill>
        <p:spPr>
          <a:xfrm>
            <a:off x="287044" y="2348543"/>
            <a:ext cx="11286554" cy="3563126"/>
          </a:xfrm>
        </p:spPr>
      </p:pic>
    </p:spTree>
    <p:extLst>
      <p:ext uri="{BB962C8B-B14F-4D97-AF65-F5344CB8AC3E}">
        <p14:creationId xmlns:p14="http://schemas.microsoft.com/office/powerpoint/2010/main" val="3649204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3D7826-48D5-4624-86F6-6885308723E3}"/>
              </a:ext>
            </a:extLst>
          </p:cNvPr>
          <p:cNvSpPr>
            <a:spLocks noGrp="1"/>
          </p:cNvSpPr>
          <p:nvPr>
            <p:ph type="ctrTitle"/>
          </p:nvPr>
        </p:nvSpPr>
        <p:spPr>
          <a:xfrm>
            <a:off x="603233" y="1917246"/>
            <a:ext cx="5256901" cy="1511754"/>
          </a:xfrm>
        </p:spPr>
        <p:txBody>
          <a:bodyPr>
            <a:noAutofit/>
          </a:bodyPr>
          <a:lstStyle/>
          <a:p>
            <a:r>
              <a:rPr lang="en-AU" sz="4050">
                <a:cs typeface="Times New Roman"/>
              </a:rPr>
              <a:t>NewAccess for Small Business Owners -</a:t>
            </a:r>
            <a:br>
              <a:rPr lang="en-AU" sz="4050">
                <a:cs typeface="Times New Roman"/>
              </a:rPr>
            </a:br>
            <a:br>
              <a:rPr lang="en-AU" sz="2100" b="0">
                <a:cs typeface="Times New Roman"/>
              </a:rPr>
            </a:br>
            <a:br>
              <a:rPr lang="en-AU" sz="2100" b="0">
                <a:cs typeface="Times New Roman"/>
              </a:rPr>
            </a:br>
            <a:br>
              <a:rPr lang="en-AU" sz="2100" b="0">
                <a:cs typeface="Times New Roman"/>
              </a:rPr>
            </a:br>
            <a:br>
              <a:rPr lang="en-AU" sz="1500" b="0">
                <a:cs typeface="Times New Roman"/>
              </a:rPr>
            </a:br>
            <a:endParaRPr lang="en-AU" sz="4050" b="0">
              <a:cs typeface="Times New Roman"/>
            </a:endParaRPr>
          </a:p>
        </p:txBody>
      </p:sp>
      <p:pic>
        <p:nvPicPr>
          <p:cNvPr id="13" name="Picture 13" descr="Text, chat or text message&#10;&#10;Description automatically generated">
            <a:extLst>
              <a:ext uri="{FF2B5EF4-FFF2-40B4-BE49-F238E27FC236}">
                <a16:creationId xmlns:a16="http://schemas.microsoft.com/office/drawing/2014/main" id="{A0BE5AFA-FA09-4684-BB74-F2A7ED9039DB}"/>
              </a:ext>
            </a:extLst>
          </p:cNvPr>
          <p:cNvPicPr>
            <a:picLocks noGrp="1" noChangeAspect="1"/>
          </p:cNvPicPr>
          <p:nvPr>
            <p:ph type="pic" sz="quarter" idx="14"/>
          </p:nvPr>
        </p:nvPicPr>
        <p:blipFill rotWithShape="1">
          <a:blip r:embed="rId3"/>
          <a:srcRect l="1616" r="1616"/>
          <a:stretch/>
        </p:blipFill>
        <p:spPr>
          <a:xfrm>
            <a:off x="6320775" y="1277"/>
            <a:ext cx="5870461" cy="6856639"/>
          </a:xfrm>
        </p:spPr>
      </p:pic>
      <p:pic>
        <p:nvPicPr>
          <p:cNvPr id="2" name="Picture 1">
            <a:extLst>
              <a:ext uri="{FF2B5EF4-FFF2-40B4-BE49-F238E27FC236}">
                <a16:creationId xmlns:a16="http://schemas.microsoft.com/office/drawing/2014/main" id="{75E29158-8E3E-974B-E384-BF5C85DB3E95}"/>
              </a:ext>
            </a:extLst>
          </p:cNvPr>
          <p:cNvPicPr>
            <a:picLocks noChangeAspect="1"/>
          </p:cNvPicPr>
          <p:nvPr/>
        </p:nvPicPr>
        <p:blipFill>
          <a:blip r:embed="rId4"/>
          <a:stretch>
            <a:fillRect/>
          </a:stretch>
        </p:blipFill>
        <p:spPr>
          <a:xfrm>
            <a:off x="139180" y="3640016"/>
            <a:ext cx="6192688" cy="3049898"/>
          </a:xfrm>
          <a:prstGeom prst="rect">
            <a:avLst/>
          </a:prstGeom>
          <a:noFill/>
        </p:spPr>
      </p:pic>
    </p:spTree>
    <p:extLst>
      <p:ext uri="{BB962C8B-B14F-4D97-AF65-F5344CB8AC3E}">
        <p14:creationId xmlns:p14="http://schemas.microsoft.com/office/powerpoint/2010/main" val="221401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F730E3-70FD-6EBE-A399-652CF2E43041}"/>
              </a:ext>
            </a:extLst>
          </p:cNvPr>
          <p:cNvPicPr>
            <a:picLocks noChangeAspect="1"/>
          </p:cNvPicPr>
          <p:nvPr/>
        </p:nvPicPr>
        <p:blipFill>
          <a:blip r:embed="rId3"/>
          <a:stretch>
            <a:fillRect/>
          </a:stretch>
        </p:blipFill>
        <p:spPr>
          <a:xfrm>
            <a:off x="1062188" y="3601927"/>
            <a:ext cx="3925904" cy="2905170"/>
          </a:xfrm>
          <a:prstGeom prst="rect">
            <a:avLst/>
          </a:prstGeom>
        </p:spPr>
      </p:pic>
      <p:pic>
        <p:nvPicPr>
          <p:cNvPr id="11" name="Picture 10">
            <a:extLst>
              <a:ext uri="{FF2B5EF4-FFF2-40B4-BE49-F238E27FC236}">
                <a16:creationId xmlns:a16="http://schemas.microsoft.com/office/drawing/2014/main" id="{89A0EB41-98BE-370B-E1F0-F0B11CB0EA65}"/>
              </a:ext>
            </a:extLst>
          </p:cNvPr>
          <p:cNvPicPr>
            <a:picLocks noChangeAspect="1"/>
          </p:cNvPicPr>
          <p:nvPr/>
        </p:nvPicPr>
        <p:blipFill>
          <a:blip r:embed="rId4"/>
          <a:stretch>
            <a:fillRect/>
          </a:stretch>
        </p:blipFill>
        <p:spPr>
          <a:xfrm>
            <a:off x="457202" y="601992"/>
            <a:ext cx="5426764" cy="1584807"/>
          </a:xfrm>
          <a:prstGeom prst="rect">
            <a:avLst/>
          </a:prstGeom>
        </p:spPr>
      </p:pic>
      <p:sp>
        <p:nvSpPr>
          <p:cNvPr id="35" name="Rectangle 2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964C0B-7016-A0F8-F941-901CE017366F}"/>
              </a:ext>
            </a:extLst>
          </p:cNvPr>
          <p:cNvPicPr>
            <a:picLocks noChangeAspect="1"/>
          </p:cNvPicPr>
          <p:nvPr/>
        </p:nvPicPr>
        <p:blipFill>
          <a:blip r:embed="rId5"/>
          <a:stretch>
            <a:fillRect/>
          </a:stretch>
        </p:blipFill>
        <p:spPr>
          <a:xfrm>
            <a:off x="6308034" y="601992"/>
            <a:ext cx="5426764" cy="5509405"/>
          </a:xfrm>
          <a:prstGeom prst="rect">
            <a:avLst/>
          </a:prstGeom>
        </p:spPr>
      </p:pic>
      <p:sp>
        <p:nvSpPr>
          <p:cNvPr id="13" name="TextBox 12">
            <a:extLst>
              <a:ext uri="{FF2B5EF4-FFF2-40B4-BE49-F238E27FC236}">
                <a16:creationId xmlns:a16="http://schemas.microsoft.com/office/drawing/2014/main" id="{A40E7CF5-BD38-D3F6-BB81-DCDD003C5C71}"/>
              </a:ext>
            </a:extLst>
          </p:cNvPr>
          <p:cNvSpPr txBox="1"/>
          <p:nvPr/>
        </p:nvSpPr>
        <p:spPr>
          <a:xfrm>
            <a:off x="848458" y="2261819"/>
            <a:ext cx="6093068" cy="523220"/>
          </a:xfrm>
          <a:prstGeom prst="rect">
            <a:avLst/>
          </a:prstGeom>
          <a:noFill/>
        </p:spPr>
        <p:txBody>
          <a:bodyPr wrap="square">
            <a:spAutoFit/>
          </a:bodyPr>
          <a:lstStyle/>
          <a:p>
            <a:r>
              <a:rPr lang="en-AU" sz="2800">
                <a:solidFill>
                  <a:srgbClr val="7030A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www.aheadforbusiness.org.au</a:t>
            </a:r>
            <a:r>
              <a:rPr lang="en-AU" sz="2800">
                <a:solidFill>
                  <a:srgbClr val="7030A0"/>
                </a:solidFill>
                <a:latin typeface="Calibri" panose="020F0502020204030204" pitchFamily="34" charset="0"/>
                <a:cs typeface="Calibri" panose="020F0502020204030204" pitchFamily="34" charset="0"/>
              </a:rPr>
              <a:t> </a:t>
            </a:r>
            <a:endParaRPr lang="en-AU" sz="2800">
              <a:solidFill>
                <a:srgbClr val="7030A0"/>
              </a:solidFill>
            </a:endParaRPr>
          </a:p>
        </p:txBody>
      </p:sp>
    </p:spTree>
    <p:extLst>
      <p:ext uri="{BB962C8B-B14F-4D97-AF65-F5344CB8AC3E}">
        <p14:creationId xmlns:p14="http://schemas.microsoft.com/office/powerpoint/2010/main" val="39720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588C51-66A2-08B4-753D-81BFE47A389F}"/>
              </a:ext>
            </a:extLst>
          </p:cNvPr>
          <p:cNvPicPr>
            <a:picLocks noChangeAspect="1"/>
          </p:cNvPicPr>
          <p:nvPr/>
        </p:nvPicPr>
        <p:blipFill>
          <a:blip r:embed="rId3"/>
          <a:stretch>
            <a:fillRect/>
          </a:stretch>
        </p:blipFill>
        <p:spPr>
          <a:xfrm>
            <a:off x="0" y="0"/>
            <a:ext cx="12192000" cy="2824334"/>
          </a:xfrm>
          <a:prstGeom prst="rect">
            <a:avLst/>
          </a:prstGeom>
        </p:spPr>
      </p:pic>
      <p:pic>
        <p:nvPicPr>
          <p:cNvPr id="17" name="Picture 16">
            <a:extLst>
              <a:ext uri="{FF2B5EF4-FFF2-40B4-BE49-F238E27FC236}">
                <a16:creationId xmlns:a16="http://schemas.microsoft.com/office/drawing/2014/main" id="{A6477F94-B494-3AC5-8A88-BF9CF1DE8D23}"/>
              </a:ext>
            </a:extLst>
          </p:cNvPr>
          <p:cNvPicPr>
            <a:picLocks noChangeAspect="1"/>
          </p:cNvPicPr>
          <p:nvPr/>
        </p:nvPicPr>
        <p:blipFill>
          <a:blip r:embed="rId4"/>
          <a:stretch>
            <a:fillRect/>
          </a:stretch>
        </p:blipFill>
        <p:spPr>
          <a:xfrm>
            <a:off x="0" y="2824334"/>
            <a:ext cx="12192000" cy="4013327"/>
          </a:xfrm>
          <a:prstGeom prst="rect">
            <a:avLst/>
          </a:prstGeom>
        </p:spPr>
      </p:pic>
      <p:pic>
        <p:nvPicPr>
          <p:cNvPr id="19" name="Picture 18">
            <a:extLst>
              <a:ext uri="{FF2B5EF4-FFF2-40B4-BE49-F238E27FC236}">
                <a16:creationId xmlns:a16="http://schemas.microsoft.com/office/drawing/2014/main" id="{93CADA2F-2F0B-8541-E317-55894E0D908E}"/>
              </a:ext>
            </a:extLst>
          </p:cNvPr>
          <p:cNvPicPr>
            <a:picLocks noChangeAspect="1"/>
          </p:cNvPicPr>
          <p:nvPr/>
        </p:nvPicPr>
        <p:blipFill>
          <a:blip r:embed="rId5"/>
          <a:stretch>
            <a:fillRect/>
          </a:stretch>
        </p:blipFill>
        <p:spPr>
          <a:xfrm>
            <a:off x="9635987" y="2110155"/>
            <a:ext cx="2556013" cy="714180"/>
          </a:xfrm>
          <a:prstGeom prst="rect">
            <a:avLst/>
          </a:prstGeom>
        </p:spPr>
      </p:pic>
    </p:spTree>
    <p:extLst>
      <p:ext uri="{BB962C8B-B14F-4D97-AF65-F5344CB8AC3E}">
        <p14:creationId xmlns:p14="http://schemas.microsoft.com/office/powerpoint/2010/main" val="75429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5A83FA-668B-A84D-A5E9-93835BD55EE5}"/>
              </a:ext>
            </a:extLst>
          </p:cNvPr>
          <p:cNvSpPr>
            <a:spLocks noGrp="1"/>
          </p:cNvSpPr>
          <p:nvPr>
            <p:ph type="title"/>
          </p:nvPr>
        </p:nvSpPr>
        <p:spPr>
          <a:xfrm>
            <a:off x="1046475" y="1162418"/>
            <a:ext cx="9435548" cy="1009651"/>
          </a:xfrm>
        </p:spPr>
        <p:txBody>
          <a:bodyPr>
            <a:normAutofit/>
          </a:bodyPr>
          <a:lstStyle/>
          <a:p>
            <a:r>
              <a:rPr lang="en-US"/>
              <a:t>Health and wellbeing in business?</a:t>
            </a:r>
          </a:p>
        </p:txBody>
      </p:sp>
      <p:sp>
        <p:nvSpPr>
          <p:cNvPr id="3" name="Content Placeholder 2">
            <a:extLst>
              <a:ext uri="{FF2B5EF4-FFF2-40B4-BE49-F238E27FC236}">
                <a16:creationId xmlns:a16="http://schemas.microsoft.com/office/drawing/2014/main" id="{8621F2A7-E43F-3048-BD03-8592B171FC32}"/>
              </a:ext>
            </a:extLst>
          </p:cNvPr>
          <p:cNvSpPr>
            <a:spLocks noGrp="1"/>
          </p:cNvSpPr>
          <p:nvPr>
            <p:ph idx="1"/>
          </p:nvPr>
        </p:nvSpPr>
        <p:spPr>
          <a:xfrm>
            <a:off x="1046475" y="2157722"/>
            <a:ext cx="9435548" cy="3299791"/>
          </a:xfrm>
        </p:spPr>
        <p:txBody>
          <a:bodyPr>
            <a:noAutofit/>
          </a:bodyPr>
          <a:lstStyle/>
          <a:p>
            <a:pPr marL="450850" indent="-450850">
              <a:spcBef>
                <a:spcPts val="0"/>
              </a:spcBef>
              <a:spcAft>
                <a:spcPts val="600"/>
              </a:spcAft>
              <a:buClr>
                <a:srgbClr val="4559A6"/>
              </a:buClr>
              <a:buFont typeface="Wingdings" panose="05000000000000000000" pitchFamily="2" charset="2"/>
              <a:buChar char="§"/>
            </a:pPr>
            <a:r>
              <a:rPr lang="en-AU" sz="2400" b="1">
                <a:solidFill>
                  <a:srgbClr val="003B5E"/>
                </a:solidFill>
              </a:rPr>
              <a:t>the right thing to do </a:t>
            </a:r>
            <a:r>
              <a:rPr lang="en-AU" sz="2400">
                <a:solidFill>
                  <a:srgbClr val="003B5E"/>
                </a:solidFill>
              </a:rPr>
              <a:t>– people deserve to work in a place where their health and wellbeing matter</a:t>
            </a:r>
          </a:p>
          <a:p>
            <a:pPr marL="450850" indent="-450850">
              <a:spcBef>
                <a:spcPts val="0"/>
              </a:spcBef>
              <a:spcAft>
                <a:spcPts val="600"/>
              </a:spcAft>
              <a:buClr>
                <a:srgbClr val="4559A6"/>
              </a:buClr>
              <a:buFont typeface="Wingdings" panose="05000000000000000000" pitchFamily="2" charset="2"/>
              <a:buChar char="§"/>
            </a:pPr>
            <a:r>
              <a:rPr lang="en-AU" sz="2400" b="1">
                <a:solidFill>
                  <a:srgbClr val="003B5E"/>
                </a:solidFill>
              </a:rPr>
              <a:t>the smart thing to do </a:t>
            </a:r>
            <a:r>
              <a:rPr lang="en-AU" sz="2400">
                <a:solidFill>
                  <a:srgbClr val="003B5E"/>
                </a:solidFill>
              </a:rPr>
              <a:t>– it can save money and there is a cost of doing nothing</a:t>
            </a:r>
          </a:p>
          <a:p>
            <a:pPr marL="450850" indent="-450850">
              <a:spcBef>
                <a:spcPts val="0"/>
              </a:spcBef>
              <a:spcAft>
                <a:spcPts val="600"/>
              </a:spcAft>
              <a:buClr>
                <a:srgbClr val="4559A6"/>
              </a:buClr>
              <a:buFont typeface="Wingdings" panose="05000000000000000000" pitchFamily="2" charset="2"/>
              <a:buChar char="§"/>
            </a:pPr>
            <a:r>
              <a:rPr lang="en-AU" sz="2400" b="1">
                <a:solidFill>
                  <a:srgbClr val="003B5E"/>
                </a:solidFill>
              </a:rPr>
              <a:t>the legal thing to do </a:t>
            </a:r>
            <a:r>
              <a:rPr lang="en-AU" sz="2400">
                <a:solidFill>
                  <a:srgbClr val="003B5E"/>
                </a:solidFill>
              </a:rPr>
              <a:t>– workplaces must comply with relevant legislation and regulatory requirements</a:t>
            </a:r>
          </a:p>
          <a:p>
            <a:pPr marL="450850" indent="-450850">
              <a:spcBef>
                <a:spcPts val="0"/>
              </a:spcBef>
              <a:spcAft>
                <a:spcPts val="600"/>
              </a:spcAft>
              <a:buClr>
                <a:srgbClr val="4559A6"/>
              </a:buClr>
              <a:buFont typeface="Wingdings" panose="05000000000000000000" pitchFamily="2" charset="2"/>
              <a:buChar char="§"/>
            </a:pPr>
            <a:r>
              <a:rPr lang="en-AU" sz="2400" b="1">
                <a:solidFill>
                  <a:srgbClr val="003B5E"/>
                </a:solidFill>
              </a:rPr>
              <a:t>the safe thing to do </a:t>
            </a:r>
            <a:r>
              <a:rPr lang="en-AU" sz="2400">
                <a:solidFill>
                  <a:srgbClr val="003B5E"/>
                </a:solidFill>
              </a:rPr>
              <a:t>– it reduces workplace injuries and keep workers safe and </a:t>
            </a:r>
            <a:r>
              <a:rPr lang="en-AU" sz="2400">
                <a:solidFill>
                  <a:schemeClr val="tx2"/>
                </a:solidFill>
              </a:rPr>
              <a:t>healthy</a:t>
            </a:r>
          </a:p>
        </p:txBody>
      </p:sp>
    </p:spTree>
    <p:extLst>
      <p:ext uri="{BB962C8B-B14F-4D97-AF65-F5344CB8AC3E}">
        <p14:creationId xmlns:p14="http://schemas.microsoft.com/office/powerpoint/2010/main" val="3281144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layouts no logo">
  <a:themeElements>
    <a:clrScheme name="Beyond Blue">
      <a:dk1>
        <a:srgbClr val="000000"/>
      </a:dk1>
      <a:lt1>
        <a:sysClr val="window" lastClr="FFFFFF"/>
      </a:lt1>
      <a:dk2>
        <a:srgbClr val="000000"/>
      </a:dk2>
      <a:lt2>
        <a:srgbClr val="F8F8F8"/>
      </a:lt2>
      <a:accent1>
        <a:srgbClr val="0070F1"/>
      </a:accent1>
      <a:accent2>
        <a:srgbClr val="23276C"/>
      </a:accent2>
      <a:accent3>
        <a:srgbClr val="359BFF"/>
      </a:accent3>
      <a:accent4>
        <a:srgbClr val="2041CA"/>
      </a:accent4>
      <a:accent5>
        <a:srgbClr val="ED1A60"/>
      </a:accent5>
      <a:accent6>
        <a:srgbClr val="FFB100"/>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yondBlue_Powerpoint_Template.potx" id="{3324298F-947C-48BC-95E2-174EBD426692}" vid="{1D0FFAC6-91A8-4C7F-ABD9-4233DA068880}"/>
    </a:ext>
  </a:extLst>
</a:theme>
</file>

<file path=ppt/theme/theme3.xml><?xml version="1.0" encoding="utf-8"?>
<a:theme xmlns:a="http://schemas.openxmlformats.org/drawingml/2006/main" name="1_Office Theme">
  <a:themeElements>
    <a:clrScheme name="Heathy Workplaces">
      <a:dk1>
        <a:srgbClr val="000000"/>
      </a:dk1>
      <a:lt1>
        <a:srgbClr val="FFFFFF"/>
      </a:lt1>
      <a:dk2>
        <a:srgbClr val="0D3A5E"/>
      </a:dk2>
      <a:lt2>
        <a:srgbClr val="F7E9DB"/>
      </a:lt2>
      <a:accent1>
        <a:srgbClr val="465AA3"/>
      </a:accent1>
      <a:accent2>
        <a:srgbClr val="AAD6F0"/>
      </a:accent2>
      <a:accent3>
        <a:srgbClr val="48BDA8"/>
      </a:accent3>
      <a:accent4>
        <a:srgbClr val="009C8B"/>
      </a:accent4>
      <a:accent5>
        <a:srgbClr val="F4D30C"/>
      </a:accent5>
      <a:accent6>
        <a:srgbClr val="F7E9DB"/>
      </a:accent6>
      <a:hlink>
        <a:srgbClr val="465AA3"/>
      </a:hlink>
      <a:folHlink>
        <a:srgbClr val="465A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47_Healthy Workplaces Toolkit_Powerpoint Template" id="{1C90BEA1-F03B-E54C-9BB1-0207F53DB5CF}" vid="{4735B1D7-107A-F041-9799-A97CDB6C103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b72fc2-910c-44c8-b91b-d4d8f2055c04">
      <UserInfo>
        <DisplayName>Rufus, Peter (Preventive Health SA)</DisplayName>
        <AccountId>21</AccountId>
        <AccountType/>
      </UserInfo>
      <UserInfo>
        <DisplayName>Mavrikis, Jason (AGD)</DisplayName>
        <AccountId>18</AccountId>
        <AccountType/>
      </UserInfo>
      <UserInfo>
        <DisplayName>Mardi.Webber</DisplayName>
        <AccountId>17</AccountId>
        <AccountType/>
      </UserInfo>
      <UserInfo>
        <DisplayName>Neville, Sarah (DIIS)</DisplayName>
        <AccountId>20</AccountId>
        <AccountType/>
      </UserInfo>
    </SharedWithUsers>
    <lcf76f155ced4ddcb4097134ff3c332f xmlns="80affdd8-0b8f-4298-b0f0-dee6d873b224">
      <Terms xmlns="http://schemas.microsoft.com/office/infopath/2007/PartnerControls"/>
    </lcf76f155ced4ddcb4097134ff3c332f>
    <TaxCatchAll xmlns="a2b72fc2-910c-44c8-b91b-d4d8f2055c04" xsi:nil="true"/>
  </documentManagement>
</p:properties>
</file>

<file path=customXml/item2.xml><?xml version="1.0" encoding="utf-8"?>
<metadata xmlns="http://www.objective.com/ecm/document/metadata/C21FFB8AD293484BA846C7C48297039A" version="1.0.0">
  <systemFields>
    <field name="Objective-Id">
      <value order="0">A4077066</value>
    </field>
    <field name="Objective-Title">
      <value order="0">Collaborative Partnership Powerpoint Template</value>
    </field>
    <field name="Objective-Description">
      <value order="0"/>
    </field>
    <field name="Objective-CreationStamp">
      <value order="0">2022-08-04T02:32:23Z</value>
    </field>
    <field name="Objective-IsApproved">
      <value order="0">false</value>
    </field>
    <field name="Objective-IsPublished">
      <value order="0">true</value>
    </field>
    <field name="Objective-DatePublished">
      <value order="0">2022-08-17T03:19:56Z</value>
    </field>
    <field name="Objective-ModificationStamp">
      <value order="0">2023-03-22T23:29:15Z</value>
    </field>
    <field name="Objective-Owner">
      <value order="0">Sharina Nogot (snogot01)</value>
    </field>
    <field name="Objective-Path">
      <value order="0">Objective Global Folder:.Preventive Health SA:Public Health:Population Health:Healthy Workplaces Strategy [2020-2025] - Raising awareness and communications:Assets - Collaborative Partnership</value>
    </field>
    <field name="Objective-Parent">
      <value order="0">Assets - Collaborative Partnership</value>
    </field>
    <field name="Objective-State">
      <value order="0">Published</value>
    </field>
    <field name="Objective-VersionId">
      <value order="0">vA6376394</value>
    </field>
    <field name="Objective-Version">
      <value order="0">1.0</value>
    </field>
    <field name="Objective-VersionNumber">
      <value order="0">1</value>
    </field>
    <field name="Objective-VersionComment">
      <value order="0">First version</value>
    </field>
    <field name="Objective-FileNumber">
      <value order="0">2018-05623</value>
    </field>
    <field name="Objective-Classification">
      <value order="0"/>
    </field>
    <field name="Objective-Caveats">
      <value order="0"/>
    </field>
  </systemFields>
  <catalogues>
    <catalogue name="EDoc.Standard Type Catalogue" type="type" ori="id:cA94">
      <field name="Objective-Workgroup">
        <value order="0">Prevention and Population Health - Preventive Health SA [PHSA]</value>
      </field>
      <field name="Objective-Confidentiality">
        <value order="0">02 For Official Use Only [FOUO]</value>
      </field>
      <field name="Objective-Classification (Confidentiality)">
        <value order="0">OFFICIAL</value>
      </field>
      <field name="Objective-Caveat (IAC)">
        <value order="0"/>
      </field>
      <field name="Objective-Exclusive For (Name or Position)">
        <value order="0"/>
      </field>
      <field name="Objective-Information Management Marker (IMM)">
        <value order="0"/>
      </field>
      <field name="Objective-Notes">
        <value order="0"/>
      </field>
      <field name="Objective-Connect Creator">
        <value order="0"/>
      </field>
      <field name="Objective-OCR Status">
        <value order="0"/>
      </field>
      <field name="Objective-OCR Index">
        <value order="0">-1</value>
      </field>
    </catalogue>
  </catalogues>
</metadat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8BB813B1741FB418F7F9C572BCDA8ED" ma:contentTypeVersion="16" ma:contentTypeDescription="Create a new document." ma:contentTypeScope="" ma:versionID="9c93c64604f6e37d394e3c22114a72ba">
  <xsd:schema xmlns:xsd="http://www.w3.org/2001/XMLSchema" xmlns:xs="http://www.w3.org/2001/XMLSchema" xmlns:p="http://schemas.microsoft.com/office/2006/metadata/properties" xmlns:ns2="80affdd8-0b8f-4298-b0f0-dee6d873b224" xmlns:ns3="a2b72fc2-910c-44c8-b91b-d4d8f2055c04" targetNamespace="http://schemas.microsoft.com/office/2006/metadata/properties" ma:root="true" ma:fieldsID="d36d1ebc19fde80db7478802e00ed886" ns2:_="" ns3:_="">
    <xsd:import namespace="80affdd8-0b8f-4298-b0f0-dee6d873b224"/>
    <xsd:import namespace="a2b72fc2-910c-44c8-b91b-d4d8f2055c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affdd8-0b8f-4298-b0f0-dee6d873b2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e6689ef-ec6c-48c7-abc7-2160df37b93c"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b72fc2-910c-44c8-b91b-d4d8f2055c0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c77d0af-913a-4667-843e-43aa7e38872a}" ma:internalName="TaxCatchAll" ma:showField="CatchAllData" ma:web="a2b72fc2-910c-44c8-b91b-d4d8f2055c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A13EC-46A7-4EBD-9AC5-0476C2D129AF}">
  <ds:schemaRef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terms/"/>
    <ds:schemaRef ds:uri="a2b72fc2-910c-44c8-b91b-d4d8f2055c04"/>
    <ds:schemaRef ds:uri="80affdd8-0b8f-4298-b0f0-dee6d873b224"/>
    <ds:schemaRef ds:uri="http://www.w3.org/XML/1998/namespace"/>
    <ds:schemaRef ds:uri="http://purl.org/dc/dcmitype/"/>
  </ds:schemaRefs>
</ds:datastoreItem>
</file>

<file path=customXml/itemProps2.xml><?xml version="1.0" encoding="utf-8"?>
<ds:datastoreItem xmlns:ds="http://schemas.openxmlformats.org/officeDocument/2006/customXml" ds:itemID="{5745109E-2DDF-40CB-AC2B-FF9B10C90820}">
  <ds:schemaRefs>
    <ds:schemaRef ds:uri="http://www.objective.com/ecm/document/metadata/C21FFB8AD293484BA846C7C48297039A"/>
  </ds:schemaRefs>
</ds:datastoreItem>
</file>

<file path=customXml/itemProps3.xml><?xml version="1.0" encoding="utf-8"?>
<ds:datastoreItem xmlns:ds="http://schemas.openxmlformats.org/officeDocument/2006/customXml" ds:itemID="{CB4E8AFF-925D-4B1B-9C62-619ADB7A1CE4}">
  <ds:schemaRefs>
    <ds:schemaRef ds:uri="http://schemas.microsoft.com/sharepoint/v3/contenttype/forms"/>
  </ds:schemaRefs>
</ds:datastoreItem>
</file>

<file path=customXml/itemProps4.xml><?xml version="1.0" encoding="utf-8"?>
<ds:datastoreItem xmlns:ds="http://schemas.openxmlformats.org/officeDocument/2006/customXml" ds:itemID="{134DAE90-EC0A-4A55-AB50-36B070C97061}">
  <ds:schemaRefs>
    <ds:schemaRef ds:uri="80affdd8-0b8f-4298-b0f0-dee6d873b224"/>
    <ds:schemaRef ds:uri="a2b72fc2-910c-44c8-b91b-d4d8f2055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1</TotalTime>
  <Words>3436</Words>
  <Application>Microsoft Office PowerPoint</Application>
  <PresentationFormat>Widescreen</PresentationFormat>
  <Paragraphs>399</Paragraphs>
  <Slides>28</Slides>
  <Notes>28</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28</vt:i4>
      </vt:variant>
    </vt:vector>
  </HeadingPairs>
  <TitlesOfParts>
    <vt:vector size="51" baseType="lpstr">
      <vt:lpstr>Aktiv Grotesk</vt:lpstr>
      <vt:lpstr>Aptos</vt:lpstr>
      <vt:lpstr>Arial</vt:lpstr>
      <vt:lpstr>Avant guard</vt:lpstr>
      <vt:lpstr>Calibri</vt:lpstr>
      <vt:lpstr>Calibri Light</vt:lpstr>
      <vt:lpstr>Century Gothic</vt:lpstr>
      <vt:lpstr>Gilroy</vt:lpstr>
      <vt:lpstr>Gilroy-Bold</vt:lpstr>
      <vt:lpstr>Gilroy-Regular</vt:lpstr>
      <vt:lpstr>Gordita</vt:lpstr>
      <vt:lpstr>museo-sans</vt:lpstr>
      <vt:lpstr>Open Sans</vt:lpstr>
      <vt:lpstr>Poppins</vt:lpstr>
      <vt:lpstr>Sarabun</vt:lpstr>
      <vt:lpstr>sofia-pro</vt:lpstr>
      <vt:lpstr>Source Sans Pro</vt:lpstr>
      <vt:lpstr>Tiempos Text</vt:lpstr>
      <vt:lpstr>Trebuchet MS</vt:lpstr>
      <vt:lpstr>Wingdings</vt:lpstr>
      <vt:lpstr>Office Theme</vt:lpstr>
      <vt:lpstr>Slide layouts no logo</vt:lpstr>
      <vt:lpstr>1_Office Theme</vt:lpstr>
      <vt:lpstr>Small Business Expo Health and Wellbeing   2nd May 2024</vt:lpstr>
      <vt:lpstr>Acknowledgment of Country</vt:lpstr>
      <vt:lpstr>Kylie Cocks</vt:lpstr>
      <vt:lpstr>Look after you </vt:lpstr>
      <vt:lpstr>Finding optimum </vt:lpstr>
      <vt:lpstr>NewAccess for Small Business Owners -     </vt:lpstr>
      <vt:lpstr>PowerPoint Presentation</vt:lpstr>
      <vt:lpstr>PowerPoint Presentation</vt:lpstr>
      <vt:lpstr>Health and wellbeing in business?</vt:lpstr>
      <vt:lpstr>PowerPoint Presentation</vt:lpstr>
      <vt:lpstr>Jason Mavrikis</vt:lpstr>
      <vt:lpstr>PowerPoint Presentation</vt:lpstr>
      <vt:lpstr>PowerPoint Presentation</vt:lpstr>
      <vt:lpstr>Four steps to prevention - overview of the process to manage psychosocial risks</vt:lpstr>
      <vt:lpstr>Psychological health – tools and resources</vt:lpstr>
      <vt:lpstr>What should organisations do now?...</vt:lpstr>
      <vt:lpstr>What should organisations do now?...</vt:lpstr>
      <vt:lpstr>Mardi Webber</vt:lpstr>
      <vt:lpstr>PowerPoint Presentation</vt:lpstr>
      <vt:lpstr>Reduce mental health related stigma</vt:lpstr>
      <vt:lpstr>Have supportive conversations </vt:lpstr>
      <vt:lpstr>Promote support services </vt:lpstr>
      <vt:lpstr>Supportive return to work practices</vt:lpstr>
      <vt:lpstr>Toolkit of resources </vt:lpstr>
      <vt:lpstr>Positive aspects of work</vt:lpstr>
      <vt:lpstr>PowerPoint Presentation</vt:lpstr>
      <vt:lpstr>Toolkit of resources</vt:lpstr>
      <vt:lpstr>Our contact details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Kimberley Baker</dc:creator>
  <cp:lastModifiedBy>Jaruzelski, Vanessa (DIIS)</cp:lastModifiedBy>
  <cp:revision>47</cp:revision>
  <dcterms:created xsi:type="dcterms:W3CDTF">2019-09-23T01:05:56Z</dcterms:created>
  <dcterms:modified xsi:type="dcterms:W3CDTF">2024-06-11T23:19:06Z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A4077066</vt:lpwstr>
  </property>
  <property fmtid="{D5CDD505-2E9C-101B-9397-08002B2CF9AE}" pid="4" name="Objective-Title">
    <vt:lpwstr>Collaborative Partnership Powerpoint Template</vt:lpwstr>
  </property>
  <property fmtid="{D5CDD505-2E9C-101B-9397-08002B2CF9AE}" pid="5" name="Objective-Description">
    <vt:lpwstr/>
  </property>
  <property fmtid="{D5CDD505-2E9C-101B-9397-08002B2CF9AE}" pid="6" name="Objective-CreationStamp">
    <vt:filetime>2022-08-04T02:32:23Z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2022-08-17T03:19:56Z</vt:filetime>
  </property>
  <property fmtid="{D5CDD505-2E9C-101B-9397-08002B2CF9AE}" pid="10" name="Objective-ModificationStamp">
    <vt:filetime>2023-03-22T23:29:15Z</vt:filetime>
  </property>
  <property fmtid="{D5CDD505-2E9C-101B-9397-08002B2CF9AE}" pid="11" name="Objective-Owner">
    <vt:lpwstr>Sharina Nogot (snogot01)</vt:lpwstr>
  </property>
  <property fmtid="{D5CDD505-2E9C-101B-9397-08002B2CF9AE}" pid="12" name="Objective-Path">
    <vt:lpwstr>Objective Global Folder:.Preventive Health SA:Public Health:Population Health:Healthy Workplaces Strategy [2020-2025] - Raising awareness and communications:Assets - Collaborative Partnership:</vt:lpwstr>
  </property>
  <property fmtid="{D5CDD505-2E9C-101B-9397-08002B2CF9AE}" pid="13" name="Objective-Parent">
    <vt:lpwstr>Assets - Collaborative Partnership</vt:lpwstr>
  </property>
  <property fmtid="{D5CDD505-2E9C-101B-9397-08002B2CF9AE}" pid="14" name="Objective-State">
    <vt:lpwstr>Published</vt:lpwstr>
  </property>
  <property fmtid="{D5CDD505-2E9C-101B-9397-08002B2CF9AE}" pid="15" name="Objective-VersionId">
    <vt:lpwstr>vA6376394</vt:lpwstr>
  </property>
  <property fmtid="{D5CDD505-2E9C-101B-9397-08002B2CF9AE}" pid="16" name="Objective-Version">
    <vt:lpwstr>1.0</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2018-05623</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Workgroup">
    <vt:lpwstr>Prevention and Population Health - Preventive Health SA [PHSA]</vt:lpwstr>
  </property>
  <property fmtid="{D5CDD505-2E9C-101B-9397-08002B2CF9AE}" pid="23" name="Objective-Confidentiality">
    <vt:lpwstr>02 For Official Use Only [FOUO]</vt:lpwstr>
  </property>
  <property fmtid="{D5CDD505-2E9C-101B-9397-08002B2CF9AE}" pid="24" name="Objective-Classification (Confidentiality)">
    <vt:lpwstr>OFFICIAL</vt:lpwstr>
  </property>
  <property fmtid="{D5CDD505-2E9C-101B-9397-08002B2CF9AE}" pid="25" name="Objective-Caveat (IAC)">
    <vt:lpwstr/>
  </property>
  <property fmtid="{D5CDD505-2E9C-101B-9397-08002B2CF9AE}" pid="26" name="Objective-Exclusive For (Name or Position)">
    <vt:lpwstr/>
  </property>
  <property fmtid="{D5CDD505-2E9C-101B-9397-08002B2CF9AE}" pid="27" name="Objective-Information Management Marker (IMM)">
    <vt:lpwstr/>
  </property>
  <property fmtid="{D5CDD505-2E9C-101B-9397-08002B2CF9AE}" pid="28" name="Objective-Notes">
    <vt:lpwstr/>
  </property>
  <property fmtid="{D5CDD505-2E9C-101B-9397-08002B2CF9AE}" pid="29" name="Objective-Connect Creator">
    <vt:lpwstr/>
  </property>
  <property fmtid="{D5CDD505-2E9C-101B-9397-08002B2CF9AE}" pid="30" name="Objective-OCR Status">
    <vt:lpwstr/>
  </property>
  <property fmtid="{D5CDD505-2E9C-101B-9397-08002B2CF9AE}" pid="31" name="Objective-OCR Index">
    <vt:r8>-1</vt:r8>
  </property>
  <property fmtid="{D5CDD505-2E9C-101B-9397-08002B2CF9AE}" pid="32" name="Objective-Comment">
    <vt:lpwstr/>
  </property>
  <property fmtid="{D5CDD505-2E9C-101B-9397-08002B2CF9AE}" pid="33" name="ClassificationContentMarkingHeaderLocations">
    <vt:lpwstr>Office Theme:8</vt:lpwstr>
  </property>
  <property fmtid="{D5CDD505-2E9C-101B-9397-08002B2CF9AE}" pid="34" name="ClassificationContentMarkingHeaderText">
    <vt:lpwstr>OFFICIAL</vt:lpwstr>
  </property>
  <property fmtid="{D5CDD505-2E9C-101B-9397-08002B2CF9AE}" pid="35" name="ContentTypeId">
    <vt:lpwstr>0x010100B8BB813B1741FB418F7F9C572BCDA8ED</vt:lpwstr>
  </property>
  <property fmtid="{D5CDD505-2E9C-101B-9397-08002B2CF9AE}" pid="36" name="MediaServiceImageTags">
    <vt:lpwstr/>
  </property>
</Properties>
</file>